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6" r:id="rId2"/>
    <p:sldId id="308" r:id="rId3"/>
    <p:sldId id="266" r:id="rId4"/>
    <p:sldId id="258" r:id="rId5"/>
    <p:sldId id="392" r:id="rId6"/>
    <p:sldId id="386" r:id="rId7"/>
    <p:sldId id="387" r:id="rId8"/>
    <p:sldId id="388" r:id="rId9"/>
    <p:sldId id="389" r:id="rId10"/>
    <p:sldId id="390" r:id="rId11"/>
    <p:sldId id="393" r:id="rId12"/>
    <p:sldId id="396" r:id="rId13"/>
    <p:sldId id="395" r:id="rId14"/>
    <p:sldId id="382" r:id="rId15"/>
    <p:sldId id="349" r:id="rId16"/>
    <p:sldId id="354" r:id="rId17"/>
    <p:sldId id="342" r:id="rId18"/>
    <p:sldId id="343" r:id="rId19"/>
    <p:sldId id="345" r:id="rId20"/>
    <p:sldId id="355" r:id="rId21"/>
    <p:sldId id="385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6" autoAdjust="0"/>
    <p:restoredTop sz="84555" autoAdjust="0"/>
  </p:normalViewPr>
  <p:slideViewPr>
    <p:cSldViewPr>
      <p:cViewPr varScale="1">
        <p:scale>
          <a:sx n="97" d="100"/>
          <a:sy n="97" d="100"/>
        </p:scale>
        <p:origin x="468" y="8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C15BC-54A4-4BC8-8C05-C3F546647C52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81FB5-35B7-4B12-AB4A-3AB1B340E79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719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3998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84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3304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0395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Levegő/szaruhártya határán legnagyobb</a:t>
            </a:r>
          </a:p>
          <a:p>
            <a:r>
              <a:rPr lang="hu-HU" dirty="0"/>
              <a:t>Szaruhártya/csarnokvíz közt nincs fénytörés, mert ua. a törésmutatója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355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fény megtörik a szaruhártyán, továbbá a lencse alkalmazkodóképessége úgy korrigálja, hogy a fókusz a retinára kerüljön, ahol a fényérzékeny receptorok találhatók.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1FB5-35B7-4B12-AB4A-3AB1B340E79C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659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69644E1-9837-4958-9FFA-93F763BD184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9863B-F1D1-4F2B-8D12-07ECFD63B5D5}" type="datetimeFigureOut">
              <a:rPr lang="hu-HU" smtClean="0"/>
              <a:pPr/>
              <a:t>2025. 05. 26.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4A5C2-42C1-42BB-9628-86F5BCA3F03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at2012.nkp.hu/tankonyv/biologia_8/lecke_04_027" TargetMode="External"/><Relationship Id="rId2" Type="http://schemas.openxmlformats.org/officeDocument/2006/relationships/hyperlink" Target="https://www.youtube.com/watch?v=KDtzIucvuLU&amp;ab_channel=Alma%26VedaStudio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551384" y="32705"/>
            <a:ext cx="11140666" cy="93610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/>
              <a:t>A látás</a:t>
            </a:r>
            <a:endParaRPr lang="ro-RO" sz="4400" dirty="0"/>
          </a:p>
        </p:txBody>
      </p:sp>
      <p:pic>
        <p:nvPicPr>
          <p:cNvPr id="1026" name="Picture 2" descr="Human eyes: How they work, and their amazing anatomy | BBC ...">
            <a:extLst>
              <a:ext uri="{FF2B5EF4-FFF2-40B4-BE49-F238E27FC236}">
                <a16:creationId xmlns:a16="http://schemas.microsoft.com/office/drawing/2014/main" id="{215E0BEA-17A7-43B1-BE63-CBA2BDDF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412775"/>
            <a:ext cx="6336704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E761E-1749-4251-81D8-3A7EEFFA38CE}"/>
              </a:ext>
            </a:extLst>
          </p:cNvPr>
          <p:cNvSpPr txBox="1"/>
          <p:nvPr/>
        </p:nvSpPr>
        <p:spPr>
          <a:xfrm>
            <a:off x="623392" y="6165304"/>
            <a:ext cx="1106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Kép forrása: https://www.sciencefocus.com/the-human-body/the-human-eye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7AD9B6-1C7D-4054-98E6-6E8E54537301}"/>
              </a:ext>
            </a:extLst>
          </p:cNvPr>
          <p:cNvSpPr txBox="1"/>
          <p:nvPr/>
        </p:nvSpPr>
        <p:spPr>
          <a:xfrm>
            <a:off x="1199456" y="260648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/>
              <a:t>Ínhártya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Vastag, erős kötőszövetet tartalmaz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Kivülről</a:t>
            </a:r>
            <a:r>
              <a:rPr lang="hu-HU" sz="2800" dirty="0"/>
              <a:t> borítja a szemet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8FEE1-B357-4F09-A4AB-42477E5C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2828897"/>
            <a:ext cx="5976664" cy="368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7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9D6F0-2BFB-43DA-98B4-E390B360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666114"/>
            <a:ext cx="2880320" cy="281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92393-FE28-431A-A9C1-803EDBF8C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240" y="2996952"/>
            <a:ext cx="2505424" cy="3685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1B9CA-898A-48C3-B61B-4D56C73D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3994091"/>
            <a:ext cx="2880320" cy="2503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C1D4F0-B18B-4A2E-80FC-E1D2BE99A08D}"/>
              </a:ext>
            </a:extLst>
          </p:cNvPr>
          <p:cNvSpPr txBox="1"/>
          <p:nvPr/>
        </p:nvSpPr>
        <p:spPr>
          <a:xfrm>
            <a:off x="620384" y="1413554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középső réteg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Ejszakai</a:t>
            </a:r>
            <a:r>
              <a:rPr lang="hu-HU" sz="2400" dirty="0"/>
              <a:t> állatoknál találhatórajta egy ún. fénylő réteg (</a:t>
            </a:r>
            <a:r>
              <a:rPr lang="hu-HU" sz="2400" dirty="0" err="1"/>
              <a:t>tapetum</a:t>
            </a:r>
            <a:r>
              <a:rPr lang="hu-HU" sz="2400" dirty="0"/>
              <a:t> </a:t>
            </a:r>
            <a:r>
              <a:rPr lang="hu-HU" sz="2400" dirty="0" err="1"/>
              <a:t>lucidum</a:t>
            </a:r>
            <a:r>
              <a:rPr lang="hu-HU" sz="2400" dirty="0"/>
              <a:t>) – éjszakai látásban segít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F0AB2-3850-457C-8E9A-1B2C35D76FAD}"/>
              </a:ext>
            </a:extLst>
          </p:cNvPr>
          <p:cNvSpPr txBox="1"/>
          <p:nvPr/>
        </p:nvSpPr>
        <p:spPr>
          <a:xfrm>
            <a:off x="4727848" y="669099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Érhártya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048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23392" y="115958"/>
            <a:ext cx="10972800" cy="1143000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sugártest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839416" y="1256298"/>
            <a:ext cx="5976664" cy="25206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A szemlencse alaphelyzetben domború </a:t>
            </a:r>
            <a:r>
              <a:rPr lang="hu-HU" sz="2400" dirty="0">
                <a:sym typeface="Wingdings" panose="05000000000000000000" pitchFamily="2" charset="2"/>
              </a:rPr>
              <a:t> távolra nézésre van „beállítva”</a:t>
            </a:r>
            <a:r>
              <a:rPr lang="hu-HU" sz="2400" dirty="0"/>
              <a:t> (a szabályosan elhelyezkedő fehérjeszálak miatt)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Sugártest simaizmainak összehúzódása és elernyedése szabályozza a lencse domborúságát</a:t>
            </a:r>
            <a:endParaRPr lang="hu-HU" sz="2000" dirty="0"/>
          </a:p>
        </p:txBody>
      </p:sp>
      <p:pic>
        <p:nvPicPr>
          <p:cNvPr id="6" name="Kép 5" descr="310"/>
          <p:cNvPicPr/>
          <p:nvPr/>
        </p:nvPicPr>
        <p:blipFill>
          <a:blip r:embed="rId3" cstate="print"/>
          <a:srcRect l="12949" t="14286" r="2174" b="18797"/>
          <a:stretch>
            <a:fillRect/>
          </a:stretch>
        </p:blipFill>
        <p:spPr bwMode="auto">
          <a:xfrm>
            <a:off x="1214384" y="3776925"/>
            <a:ext cx="4895408" cy="283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Kép 8" descr="http://cms.sulinet.hu/get/d/f85f206e-dc94-4a03-a23d-eb2255b91370/1/8/b/Normal/137-3.JPG"/>
          <p:cNvPicPr/>
          <p:nvPr/>
        </p:nvPicPr>
        <p:blipFill>
          <a:blip r:embed="rId4" cstate="print"/>
          <a:srcRect l="9705" t="13253" r="13934" b="19232"/>
          <a:stretch>
            <a:fillRect/>
          </a:stretch>
        </p:blipFill>
        <p:spPr bwMode="auto">
          <a:xfrm>
            <a:off x="6600056" y="1484784"/>
            <a:ext cx="5591944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42ECA7-155D-4423-BF4D-D98D80309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96752"/>
            <a:ext cx="6840760" cy="41324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D34967-1C81-4FB5-B2CA-50ED8E33908C}"/>
              </a:ext>
            </a:extLst>
          </p:cNvPr>
          <p:cNvSpPr txBox="1"/>
          <p:nvPr/>
        </p:nvSpPr>
        <p:spPr>
          <a:xfrm>
            <a:off x="4655840" y="42150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Retina (</a:t>
            </a:r>
            <a:r>
              <a:rPr lang="en-GB" sz="3200" b="1" dirty="0" err="1"/>
              <a:t>idegh</a:t>
            </a:r>
            <a:r>
              <a:rPr lang="hu-HU" sz="3200" b="1" dirty="0" err="1"/>
              <a:t>ártya</a:t>
            </a:r>
            <a:r>
              <a:rPr lang="en-GB" sz="32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1DC95C-4D17-4A03-92A5-F2F42BF5A687}"/>
              </a:ext>
            </a:extLst>
          </p:cNvPr>
          <p:cNvSpPr txBox="1"/>
          <p:nvPr/>
        </p:nvSpPr>
        <p:spPr>
          <a:xfrm>
            <a:off x="7580388" y="1111456"/>
            <a:ext cx="41044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/>
              <a:t>Csapok</a:t>
            </a:r>
            <a:r>
              <a:rPr lang="hu-HU" sz="1800" dirty="0"/>
              <a:t> a szem olyan fényérzékelő sejtjei, melyek a világosban látásért felelősek.</a:t>
            </a:r>
          </a:p>
          <a:p>
            <a:pPr marL="0" indent="0">
              <a:buNone/>
            </a:pPr>
            <a:r>
              <a:rPr lang="hu-HU" sz="1800" dirty="0"/>
              <a:t> Az emberi szem ideghártyája 6-7 millió csapot tartalmaz. A szem </a:t>
            </a:r>
            <a:r>
              <a:rPr lang="hu-HU" sz="1800" b="1" dirty="0"/>
              <a:t>éleslátásáért és színlátásáért </a:t>
            </a:r>
            <a:r>
              <a:rPr lang="hu-HU" sz="1800" dirty="0"/>
              <a:t>felelő részei.</a:t>
            </a:r>
          </a:p>
          <a:p>
            <a:r>
              <a:rPr lang="hu-HU" sz="1800" b="1" dirty="0"/>
              <a:t>Pálcikák</a:t>
            </a:r>
            <a:r>
              <a:rPr lang="hu-HU" sz="1800" dirty="0"/>
              <a:t> a szem olyan fényérzékelő sejtjei, melyek a </a:t>
            </a:r>
            <a:r>
              <a:rPr lang="hu-HU" sz="1800" b="1" dirty="0"/>
              <a:t>sötétben</a:t>
            </a:r>
            <a:r>
              <a:rPr lang="hu-HU" sz="1800" dirty="0"/>
              <a:t> látásért felelősek. </a:t>
            </a:r>
          </a:p>
          <a:p>
            <a:pPr marL="0" indent="0">
              <a:buNone/>
            </a:pPr>
            <a:r>
              <a:rPr lang="hu-HU" sz="1800" dirty="0"/>
              <a:t>Az emberi szem ideghártyája 125 millió pálcikát tartalmaz</a:t>
            </a:r>
          </a:p>
          <a:p>
            <a:pPr marL="0" indent="0">
              <a:buNone/>
            </a:pPr>
            <a:endParaRPr lang="hu-HU" sz="1800" dirty="0"/>
          </a:p>
          <a:p>
            <a:r>
              <a:rPr lang="hu-HU" sz="1800" b="1" dirty="0"/>
              <a:t>Sárgafolt</a:t>
            </a:r>
            <a:r>
              <a:rPr lang="hu-HU" sz="1800" dirty="0"/>
              <a:t> a szem </a:t>
            </a:r>
            <a:r>
              <a:rPr lang="hu-HU" sz="1800" b="1" dirty="0"/>
              <a:t>éleslátásért</a:t>
            </a:r>
            <a:r>
              <a:rPr lang="hu-HU" sz="1800" dirty="0"/>
              <a:t> felelős helye a retinán. Nevét a sárga festékanyaga miatt kapta.</a:t>
            </a:r>
          </a:p>
          <a:p>
            <a:r>
              <a:rPr lang="hu-HU" sz="1800" b="1" dirty="0"/>
              <a:t>Vakfolt</a:t>
            </a:r>
            <a:r>
              <a:rPr lang="hu-HU" sz="1800" dirty="0"/>
              <a:t> a szem azon területe, mely nem érzékeli a fényt, mert nem tartalmaz csapokat és pálcikákat, csak információszállító idegrostokat. A vakfolt a látóideg kezdete, ezért a szem látóidegfőjének is nevezzük.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94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017904" y="332656"/>
            <a:ext cx="5389033" cy="639762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tx2"/>
                </a:solidFill>
              </a:rPr>
              <a:t>A fénytörő </a:t>
            </a:r>
            <a:r>
              <a:rPr lang="hu-HU" dirty="0" err="1">
                <a:solidFill>
                  <a:schemeClr val="tx2"/>
                </a:solidFill>
              </a:rPr>
              <a:t>kőzegek</a:t>
            </a:r>
            <a:endParaRPr lang="ro-RO" dirty="0">
              <a:solidFill>
                <a:schemeClr val="tx2"/>
              </a:solidFill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960096" y="1332458"/>
            <a:ext cx="5040560" cy="4760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Átlátszó </a:t>
            </a:r>
            <a:r>
              <a:rPr lang="hu-HU" dirty="0" err="1"/>
              <a:t>kőzegek</a:t>
            </a:r>
            <a:r>
              <a:rPr lang="hu-HU" dirty="0"/>
              <a:t>, melyek megtörik a szembe jutó sugarakat úgy, hogy a látott kép kicsinyített, de valódi másolata a retinára essen.</a:t>
            </a:r>
          </a:p>
          <a:p>
            <a:r>
              <a:rPr lang="hu-HU" dirty="0">
                <a:solidFill>
                  <a:schemeClr val="tx2"/>
                </a:solidFill>
              </a:rPr>
              <a:t>Szaruhártya- </a:t>
            </a:r>
            <a:r>
              <a:rPr lang="hu-HU" dirty="0"/>
              <a:t>átlátszó hártya</a:t>
            </a:r>
            <a:endParaRPr lang="hu-HU" dirty="0">
              <a:solidFill>
                <a:schemeClr val="tx2"/>
              </a:solidFill>
            </a:endParaRPr>
          </a:p>
          <a:p>
            <a:r>
              <a:rPr lang="hu-HU" dirty="0">
                <a:solidFill>
                  <a:schemeClr val="tx2"/>
                </a:solidFill>
              </a:rPr>
              <a:t>Csarnokvíz-</a:t>
            </a:r>
            <a:r>
              <a:rPr lang="hu-HU" dirty="0"/>
              <a:t> a sugártest termeli</a:t>
            </a:r>
          </a:p>
          <a:p>
            <a:pPr marL="0" indent="0">
              <a:buNone/>
            </a:pPr>
            <a:r>
              <a:rPr lang="hu-HU" dirty="0">
                <a:solidFill>
                  <a:schemeClr val="tx2"/>
                </a:solidFill>
              </a:rPr>
              <a:t>                         </a:t>
            </a:r>
            <a:r>
              <a:rPr lang="hu-HU" dirty="0"/>
              <a:t>- a két szemcsarnokot tölti ki (elülső és hátulsó)</a:t>
            </a:r>
          </a:p>
          <a:p>
            <a:r>
              <a:rPr lang="hu-HU" dirty="0">
                <a:solidFill>
                  <a:schemeClr val="tx2"/>
                </a:solidFill>
              </a:rPr>
              <a:t>Szemlencse </a:t>
            </a:r>
            <a:r>
              <a:rPr lang="hu-HU" dirty="0"/>
              <a:t>– kétszeresen domború, rugalmas, nem tartalmaz </a:t>
            </a:r>
            <a:r>
              <a:rPr lang="hu-HU" dirty="0" err="1"/>
              <a:t>vérereket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                        - a lencsefüggesztő rostok a sugárizmokhoz kötik</a:t>
            </a:r>
          </a:p>
          <a:p>
            <a:r>
              <a:rPr lang="hu-HU" dirty="0">
                <a:solidFill>
                  <a:schemeClr val="tx2"/>
                </a:solidFill>
              </a:rPr>
              <a:t>Üvegtest </a:t>
            </a:r>
            <a:r>
              <a:rPr lang="hu-HU" dirty="0"/>
              <a:t>– gömbölyded, kocsonyás anyag</a:t>
            </a:r>
          </a:p>
          <a:p>
            <a:endParaRPr lang="ro-RO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512C2E-034C-41B3-B881-EE8E413B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3" y="652537"/>
            <a:ext cx="6906696" cy="49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90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23392" y="115958"/>
            <a:ext cx="10972800" cy="1143000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sugártest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839416" y="1256298"/>
            <a:ext cx="5976664" cy="25206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A szemlencse alaphelyzetben domború </a:t>
            </a:r>
            <a:r>
              <a:rPr lang="hu-HU" sz="2400" dirty="0">
                <a:sym typeface="Wingdings" panose="05000000000000000000" pitchFamily="2" charset="2"/>
              </a:rPr>
              <a:t> távolra nézésre van „beállítva”</a:t>
            </a:r>
            <a:r>
              <a:rPr lang="hu-HU" sz="2400" dirty="0"/>
              <a:t> (a szabályosan elhelyezkedő fehérjeszálak miatt)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Sugártest simaizmainak összehúzódása és elernyedése szabályozza a lencse domborúságát</a:t>
            </a:r>
            <a:endParaRPr lang="hu-HU" sz="2000" dirty="0"/>
          </a:p>
        </p:txBody>
      </p:sp>
      <p:pic>
        <p:nvPicPr>
          <p:cNvPr id="6" name="Kép 5" descr="310"/>
          <p:cNvPicPr/>
          <p:nvPr/>
        </p:nvPicPr>
        <p:blipFill>
          <a:blip r:embed="rId3" cstate="print"/>
          <a:srcRect l="12949" t="14286" r="2174" b="18797"/>
          <a:stretch>
            <a:fillRect/>
          </a:stretch>
        </p:blipFill>
        <p:spPr bwMode="auto">
          <a:xfrm>
            <a:off x="1214384" y="3776925"/>
            <a:ext cx="4895408" cy="283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Kép 8" descr="http://cms.sulinet.hu/get/d/f85f206e-dc94-4a03-a23d-eb2255b91370/1/8/b/Normal/137-3.JPG"/>
          <p:cNvPicPr/>
          <p:nvPr/>
        </p:nvPicPr>
        <p:blipFill>
          <a:blip r:embed="rId4" cstate="print"/>
          <a:srcRect l="9705" t="13253" r="13934" b="19232"/>
          <a:stretch>
            <a:fillRect/>
          </a:stretch>
        </p:blipFill>
        <p:spPr bwMode="auto">
          <a:xfrm>
            <a:off x="6600056" y="1484784"/>
            <a:ext cx="5591944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8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889" y="81918"/>
            <a:ext cx="10972800" cy="799355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Ideghártya (Retina)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30889" y="1340768"/>
            <a:ext cx="11233248" cy="4525963"/>
          </a:xfrm>
        </p:spPr>
        <p:txBody>
          <a:bodyPr>
            <a:noAutofit/>
          </a:bodyPr>
          <a:lstStyle/>
          <a:p>
            <a:r>
              <a:rPr lang="hu-HU" sz="2400" b="1" dirty="0"/>
              <a:t>Csapok</a:t>
            </a:r>
            <a:r>
              <a:rPr lang="hu-HU" sz="2400" dirty="0"/>
              <a:t> a szem olyan fényérzékelő sejtjei, melyek a világosban látásért felelősek.</a:t>
            </a:r>
          </a:p>
          <a:p>
            <a:pPr marL="0" indent="0">
              <a:buNone/>
            </a:pPr>
            <a:r>
              <a:rPr lang="hu-HU" sz="2400" dirty="0"/>
              <a:t> Az emberi szem ideghártyája 6-7 millió csapot tartalmaz. A szem </a:t>
            </a:r>
            <a:r>
              <a:rPr lang="hu-HU" sz="2400" b="1" dirty="0"/>
              <a:t>éleslátásáért és színlátásáért </a:t>
            </a:r>
            <a:r>
              <a:rPr lang="hu-HU" sz="2400" dirty="0"/>
              <a:t>felelő részei.</a:t>
            </a:r>
          </a:p>
          <a:p>
            <a:r>
              <a:rPr lang="hu-HU" sz="2400" b="1" dirty="0"/>
              <a:t>Pálcikák</a:t>
            </a:r>
            <a:r>
              <a:rPr lang="hu-HU" sz="2400" dirty="0"/>
              <a:t> a szem olyan fényérzékelő sejtjei, melyek a </a:t>
            </a:r>
            <a:r>
              <a:rPr lang="hu-HU" sz="2400" b="1" dirty="0"/>
              <a:t>sötétben</a:t>
            </a:r>
            <a:r>
              <a:rPr lang="hu-HU" sz="2400" dirty="0"/>
              <a:t> látásért felelősek. </a:t>
            </a:r>
          </a:p>
          <a:p>
            <a:pPr marL="0" indent="0">
              <a:buNone/>
            </a:pPr>
            <a:r>
              <a:rPr lang="hu-HU" sz="2400" dirty="0"/>
              <a:t>Az emberi szem ideghártyája 125 millió pálcikát tartalmaz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b="1" dirty="0"/>
              <a:t>Sárgafolt</a:t>
            </a:r>
            <a:r>
              <a:rPr lang="hu-HU" sz="2400" dirty="0"/>
              <a:t> a szem </a:t>
            </a:r>
            <a:r>
              <a:rPr lang="hu-HU" sz="2400" b="1" dirty="0"/>
              <a:t>éleslátásért</a:t>
            </a:r>
            <a:r>
              <a:rPr lang="hu-HU" sz="2400" dirty="0"/>
              <a:t> felelős helye a retinán. Nevét a sárga festékanyaga miatt kapta.</a:t>
            </a:r>
          </a:p>
          <a:p>
            <a:r>
              <a:rPr lang="hu-HU" sz="2400" b="1" dirty="0"/>
              <a:t>Vakfolt</a:t>
            </a:r>
            <a:r>
              <a:rPr lang="hu-HU" sz="2400" dirty="0"/>
              <a:t> a szem azon területe, mely nem érzékeli a fényt, mert nem tartalmaz csapokat és pálcikákat, csak információszállító idegrostokat. A vakfolt a látóideg kezdete, ezért a szem </a:t>
            </a:r>
            <a:r>
              <a:rPr lang="hu-HU" sz="2400" dirty="0" err="1"/>
              <a:t>látóidegfőjének</a:t>
            </a:r>
            <a:r>
              <a:rPr lang="hu-HU" sz="2400" dirty="0"/>
              <a:t> is nevezzük. Itt lép be a szem egyik legfontosabb artériája és itt lép ki a szem vénája.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3555393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709752"/>
            <a:ext cx="4104456" cy="1143000"/>
          </a:xfrm>
        </p:spPr>
        <p:txBody>
          <a:bodyPr>
            <a:noAutofit/>
          </a:bodyPr>
          <a:lstStyle/>
          <a:p>
            <a:r>
              <a:rPr lang="hu-HU" sz="3600" dirty="0"/>
              <a:t>1. Fénytörő közegek </a:t>
            </a:r>
            <a:br>
              <a:rPr lang="hu-HU" sz="3600" dirty="0"/>
            </a:br>
            <a:r>
              <a:rPr lang="hu-HU" sz="3600" dirty="0"/>
              <a:t>és felszínek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352" y="1988840"/>
            <a:ext cx="4680520" cy="53246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hu-HU" sz="3800" dirty="0"/>
              <a:t>Szemünkben 4 fénytörő közeg található, de fénytörés csak ott történik, ahol a törésmutató eltérő. </a:t>
            </a:r>
          </a:p>
          <a:p>
            <a:pPr>
              <a:defRPr/>
            </a:pPr>
            <a:r>
              <a:rPr lang="hu-HU" sz="3800" dirty="0"/>
              <a:t>A fénysugár 3-as törést szenved:</a:t>
            </a:r>
          </a:p>
          <a:p>
            <a:pPr lvl="1">
              <a:defRPr/>
            </a:pPr>
            <a:r>
              <a:rPr lang="hu-HU" sz="3800" dirty="0"/>
              <a:t>Szaruhártya külső felszíne</a:t>
            </a:r>
          </a:p>
          <a:p>
            <a:pPr lvl="1">
              <a:defRPr/>
            </a:pPr>
            <a:r>
              <a:rPr lang="hu-HU" sz="3800" dirty="0"/>
              <a:t>Szemlencse elülső felszíne</a:t>
            </a:r>
          </a:p>
          <a:p>
            <a:pPr lvl="1">
              <a:defRPr/>
            </a:pPr>
            <a:r>
              <a:rPr lang="hu-HU" sz="3800" dirty="0"/>
              <a:t>Szemlencse hátulsó felszíne</a:t>
            </a:r>
          </a:p>
          <a:p>
            <a:pPr>
              <a:defRPr/>
            </a:pPr>
            <a:r>
              <a:rPr lang="hu-HU" sz="3800" dirty="0"/>
              <a:t>Cél: sárgafoltra vetüljön a kép</a:t>
            </a:r>
          </a:p>
          <a:p>
            <a:pPr>
              <a:defRPr/>
            </a:pPr>
            <a:r>
              <a:rPr lang="hu-HU" sz="3800" dirty="0"/>
              <a:t>Fordított állású, kicsinyített kép vetül</a:t>
            </a:r>
          </a:p>
          <a:p>
            <a:endParaRPr lang="hu-HU" dirty="0"/>
          </a:p>
        </p:txBody>
      </p:sp>
      <p:pic>
        <p:nvPicPr>
          <p:cNvPr id="5" name="Picture 5" descr="316"/>
          <p:cNvPicPr>
            <a:picLocks noChangeAspect="1" noChangeArrowheads="1"/>
          </p:cNvPicPr>
          <p:nvPr/>
        </p:nvPicPr>
        <p:blipFill rotWithShape="1">
          <a:blip r:embed="rId3" cstate="print"/>
          <a:srcRect l="1166" t="9091" r="7494" b="13636"/>
          <a:stretch/>
        </p:blipFill>
        <p:spPr>
          <a:xfrm>
            <a:off x="5447928" y="1700808"/>
            <a:ext cx="6089628" cy="313708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B9CA7-CCEE-4732-A2DE-5CF668DE68CD}"/>
              </a:ext>
            </a:extLst>
          </p:cNvPr>
          <p:cNvSpPr txBox="1"/>
          <p:nvPr/>
        </p:nvSpPr>
        <p:spPr>
          <a:xfrm>
            <a:off x="4799856" y="260648"/>
            <a:ext cx="612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/>
              <a:t>Szem működése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5313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Fénytörés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Akkor jön létre, ha a fény adott törésmutatójú közegből másik törésmutatójú közegbe lép</a:t>
            </a:r>
          </a:p>
        </p:txBody>
      </p:sp>
      <p:pic>
        <p:nvPicPr>
          <p:cNvPr id="49154" name="Picture 2" descr="http://upload.wikimedia.org/wikipedia/commons/thumb/f/f1/R-DSC00449-WMC.jpg/640px-R-DSC00449-W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135" y="3140968"/>
            <a:ext cx="2472669" cy="3717032"/>
          </a:xfrm>
          <a:prstGeom prst="rect">
            <a:avLst/>
          </a:prstGeom>
          <a:noFill/>
        </p:spPr>
      </p:pic>
      <p:pic>
        <p:nvPicPr>
          <p:cNvPr id="49156" name="Picture 4" descr="https://encrypted-tbn3.gstatic.com/images?q=tbn:ANd9GcT_2d6WOnBwmD7QjlZptLdXJabcoHZhAj12ifPoUU-9DJ33VY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9" y="3717033"/>
            <a:ext cx="2962275" cy="1543051"/>
          </a:xfrm>
          <a:prstGeom prst="rect">
            <a:avLst/>
          </a:prstGeom>
          <a:noFill/>
        </p:spPr>
      </p:pic>
      <p:pic>
        <p:nvPicPr>
          <p:cNvPr id="49158" name="Picture 6" descr="http://cache1.asset-cache.net/xt/128553222.jpg?v=1&amp;g=fs1%7C0%7CPRC%7C53%7C222&amp;s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6" y="3717033"/>
            <a:ext cx="1276350" cy="1619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575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2. Fény útja</a:t>
            </a:r>
          </a:p>
        </p:txBody>
      </p:sp>
      <p:pic>
        <p:nvPicPr>
          <p:cNvPr id="5" name="Kép 4"/>
          <p:cNvPicPr/>
          <p:nvPr/>
        </p:nvPicPr>
        <p:blipFill rotWithShape="1">
          <a:blip r:embed="rId2" cstate="print"/>
          <a:srcRect l="7725" t="37202" r="50250" b="23247"/>
          <a:stretch/>
        </p:blipFill>
        <p:spPr bwMode="auto">
          <a:xfrm>
            <a:off x="6791400" y="1691089"/>
            <a:ext cx="5400600" cy="321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mberi-szem-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52" y="1700808"/>
            <a:ext cx="6194891" cy="3359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68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4995407" cy="1143000"/>
          </a:xfrm>
        </p:spPr>
        <p:txBody>
          <a:bodyPr/>
          <a:lstStyle/>
          <a:p>
            <a:pPr algn="l"/>
            <a:r>
              <a:rPr lang="hu-HU" dirty="0"/>
              <a:t>I. Elhelyezkedése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9416" y="2636912"/>
            <a:ext cx="4955489" cy="2501894"/>
          </a:xfrm>
        </p:spPr>
        <p:txBody>
          <a:bodyPr>
            <a:normAutofit lnSpcReduction="10000"/>
          </a:bodyPr>
          <a:lstStyle/>
          <a:p>
            <a:r>
              <a:rPr lang="hu-HU" dirty="0"/>
              <a:t>csontos szemüregben, zsírszövet veszi körül, </a:t>
            </a:r>
          </a:p>
          <a:p>
            <a:r>
              <a:rPr lang="hu-HU" dirty="0"/>
              <a:t>felszínéhez tapadnak a külső szemmozgató izmok: (3 pár) 4 egyenes, 2 ferde</a:t>
            </a: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 l="31736" t="30588" r="32562" b="20294"/>
          <a:stretch>
            <a:fillRect/>
          </a:stretch>
        </p:blipFill>
        <p:spPr bwMode="auto">
          <a:xfrm>
            <a:off x="6312753" y="1556792"/>
            <a:ext cx="41250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5360" y="260647"/>
            <a:ext cx="5256584" cy="6459725"/>
          </a:xfrm>
        </p:spPr>
        <p:txBody>
          <a:bodyPr>
            <a:normAutofit fontScale="92500" lnSpcReduction="10000"/>
          </a:bodyPr>
          <a:lstStyle/>
          <a:p>
            <a:r>
              <a:rPr lang="hu-HU" sz="3100" dirty="0"/>
              <a:t>Fény útja:  - szaruhártya                              		  - csarnokvíz                                   		  - szemlencse                               		  - üvegtest                                            		  - ideghártya (retina) </a:t>
            </a:r>
          </a:p>
          <a:p>
            <a:r>
              <a:rPr lang="hu-HU" sz="3100" dirty="0"/>
              <a:t>A tárgyból érkező fénysugarak a fénytörő felületeken megtörnek és a retinán egyesülnek. </a:t>
            </a:r>
          </a:p>
          <a:p>
            <a:r>
              <a:rPr lang="hu-HU" sz="3100" dirty="0"/>
              <a:t>A retinán: </a:t>
            </a:r>
          </a:p>
          <a:p>
            <a:pPr lvl="1"/>
            <a:r>
              <a:rPr lang="hu-HU" sz="3100" dirty="0"/>
              <a:t>valódi, kicsinyített, fordított állású kép keletkezik </a:t>
            </a:r>
          </a:p>
          <a:p>
            <a:pPr lvl="1"/>
            <a:r>
              <a:rPr lang="hu-HU" sz="3100" dirty="0"/>
              <a:t>az ingerelt </a:t>
            </a:r>
            <a:r>
              <a:rPr lang="hu-HU" sz="3100" dirty="0" err="1"/>
              <a:t>fotoreceptor</a:t>
            </a:r>
            <a:r>
              <a:rPr lang="hu-HU" sz="3100" dirty="0"/>
              <a:t> sejtek a képnek megfelelő mintázatot mutatnak </a:t>
            </a:r>
          </a:p>
          <a:p>
            <a:endParaRPr lang="hu-HU" dirty="0"/>
          </a:p>
        </p:txBody>
      </p:sp>
      <p:sp>
        <p:nvSpPr>
          <p:cNvPr id="61442" name="AutoShape 2" descr="https://www.mozaweb.hu/course/biologia_8_2/jpg_big/b8_118_2.jpg"/>
          <p:cNvSpPr>
            <a:spLocks noChangeAspect="1" noChangeArrowheads="1"/>
          </p:cNvSpPr>
          <p:nvPr/>
        </p:nvSpPr>
        <p:spPr bwMode="auto">
          <a:xfrm>
            <a:off x="1679575" y="-1303338"/>
            <a:ext cx="4762500" cy="2714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/>
          <p:nvPr/>
        </p:nvPicPr>
        <p:blipFill>
          <a:blip r:embed="rId3" cstate="print"/>
          <a:srcRect l="17190" t="43934" r="50066" b="22951"/>
          <a:stretch>
            <a:fillRect/>
          </a:stretch>
        </p:blipFill>
        <p:spPr bwMode="auto">
          <a:xfrm>
            <a:off x="6816080" y="3717032"/>
            <a:ext cx="4680777" cy="300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3781" t="37558" r="59793" b="22748"/>
          <a:stretch/>
        </p:blipFill>
        <p:spPr>
          <a:xfrm>
            <a:off x="6511920" y="53976"/>
            <a:ext cx="4104456" cy="34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432" y="10527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https://www.youtube.com/watch?v=KDtzIucvuLU&amp;ab_channel=Alma%26VedaStudio</a:t>
            </a:r>
            <a:endParaRPr lang="hu-HU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47228-DBCA-4B25-9E10-2AE055302C65}"/>
              </a:ext>
            </a:extLst>
          </p:cNvPr>
          <p:cNvSpPr txBox="1"/>
          <p:nvPr/>
        </p:nvSpPr>
        <p:spPr>
          <a:xfrm>
            <a:off x="623392" y="2492896"/>
            <a:ext cx="10945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Irodalom: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Biológia tankönyv a VII. osztály számára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hlinkClick r:id="rId3"/>
              </a:rPr>
              <a:t>https://nat2012.nkp.hu/tankonyv/biologia_8/lecke_04_027</a:t>
            </a:r>
            <a:r>
              <a:rPr lang="hu-H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2839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1384" y="27856"/>
            <a:ext cx="10972800" cy="1143000"/>
          </a:xfrm>
        </p:spPr>
        <p:txBody>
          <a:bodyPr/>
          <a:lstStyle/>
          <a:p>
            <a:r>
              <a:rPr lang="hu-HU" dirty="0"/>
              <a:t>Védelmi berendezések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61434" y="1170856"/>
            <a:ext cx="3826768" cy="4525963"/>
          </a:xfrm>
        </p:spPr>
        <p:txBody>
          <a:bodyPr/>
          <a:lstStyle/>
          <a:p>
            <a:r>
              <a:rPr lang="hu-HU" sz="2000" dirty="0"/>
              <a:t>Szemhéj</a:t>
            </a:r>
          </a:p>
          <a:p>
            <a:r>
              <a:rPr lang="hu-HU" sz="2000" dirty="0"/>
              <a:t>Belső felszínén kötőhártya</a:t>
            </a:r>
          </a:p>
          <a:p>
            <a:r>
              <a:rPr lang="hu-HU" sz="2000" dirty="0"/>
              <a:t>Könnymirigy, </a:t>
            </a:r>
            <a:r>
              <a:rPr lang="hu-HU" sz="2000" dirty="0">
                <a:sym typeface="Wingdings" pitchFamily="2" charset="2"/>
              </a:rPr>
              <a:t>könny</a:t>
            </a:r>
          </a:p>
          <a:p>
            <a:r>
              <a:rPr lang="hu-HU" sz="2000" dirty="0"/>
              <a:t>Szempilla</a:t>
            </a:r>
          </a:p>
          <a:p>
            <a:r>
              <a:rPr lang="hu-HU" sz="2000" dirty="0">
                <a:sym typeface="Wingdings" pitchFamily="2" charset="2"/>
              </a:rPr>
              <a:t>Szemöldök</a:t>
            </a:r>
          </a:p>
          <a:p>
            <a:endParaRPr lang="hu-HU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6168008" y="1140024"/>
            <a:ext cx="38267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/>
              <a:t>Mechanikai sérülés (zárása reflexes)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/>
              <a:t>Kórokozók ellen véd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/>
              <a:t>Kiszáradás ellen véd, szennyeződést kimossa</a:t>
            </a:r>
            <a:endParaRPr lang="hu-HU" sz="2000" dirty="0"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/>
              <a:t>Eső és verejték elvezetése</a:t>
            </a:r>
            <a:endParaRPr lang="hu-HU" sz="2000" dirty="0"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hu-HU" sz="3200" dirty="0"/>
          </a:p>
        </p:txBody>
      </p:sp>
      <p:pic>
        <p:nvPicPr>
          <p:cNvPr id="1026" name="Picture 2" descr="http://cms.sulinet.hu/get/d/b18149dc-de55-43ad-b1d9-af82e3d17cb3/1/8/b/Large/133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17108" r="5695" b="20737"/>
          <a:stretch/>
        </p:blipFill>
        <p:spPr bwMode="auto">
          <a:xfrm>
            <a:off x="5777208" y="3284984"/>
            <a:ext cx="4217568" cy="297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/>
          <p:nvPr/>
        </p:nvPicPr>
        <p:blipFill rotWithShape="1">
          <a:blip r:embed="rId3"/>
          <a:srcRect l="31416" t="22054" r="24768" b="12664"/>
          <a:stretch/>
        </p:blipFill>
        <p:spPr bwMode="auto">
          <a:xfrm>
            <a:off x="1163524" y="3281619"/>
            <a:ext cx="3610744" cy="2978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églalap 3"/>
          <p:cNvSpPr/>
          <p:nvPr/>
        </p:nvSpPr>
        <p:spPr>
          <a:xfrm>
            <a:off x="2135560" y="6389351"/>
            <a:ext cx="497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https://www.youtube.com/watch?v=P36xhtpw0Lg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5400" y="260648"/>
            <a:ext cx="10363200" cy="1470025"/>
          </a:xfrm>
        </p:spPr>
        <p:txBody>
          <a:bodyPr/>
          <a:lstStyle/>
          <a:p>
            <a:r>
              <a:rPr lang="hu-HU" dirty="0"/>
              <a:t>Szem felépítése</a:t>
            </a:r>
          </a:p>
        </p:txBody>
      </p:sp>
      <p:pic>
        <p:nvPicPr>
          <p:cNvPr id="3" name="Kép 1">
            <a:extLst>
              <a:ext uri="{FF2B5EF4-FFF2-40B4-BE49-F238E27FC236}">
                <a16:creationId xmlns:a16="http://schemas.microsoft.com/office/drawing/2014/main" id="{FBE990E8-9276-40A6-8431-8BDEAEE01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628800"/>
            <a:ext cx="5904656" cy="48333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u-HU" dirty="0"/>
              <a:t>1. Rétegei:</a:t>
            </a:r>
            <a:br>
              <a:rPr lang="hu-HU" dirty="0"/>
            </a:br>
            <a:r>
              <a:rPr lang="hu-HU" dirty="0">
                <a:solidFill>
                  <a:srgbClr val="FF0000"/>
                </a:solidFill>
              </a:rPr>
              <a:t>hátul-burkok	</a:t>
            </a:r>
            <a:r>
              <a:rPr lang="hu-HU" dirty="0"/>
              <a:t>	             </a:t>
            </a:r>
            <a:r>
              <a:rPr lang="hu-HU" dirty="0">
                <a:solidFill>
                  <a:schemeClr val="tx2"/>
                </a:solidFill>
              </a:rPr>
              <a:t>elöl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17638"/>
            <a:ext cx="10972800" cy="5440362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  <a:latin typeface="Comic Sans MS" pitchFamily="66" charset="0"/>
              </a:rPr>
              <a:t>Ínhártya </a:t>
            </a:r>
            <a:r>
              <a:rPr lang="hu-HU" dirty="0">
                <a:latin typeface="Comic Sans MS" pitchFamily="66" charset="0"/>
              </a:rPr>
              <a:t>                 </a:t>
            </a:r>
            <a:r>
              <a:rPr lang="hu-HU" dirty="0">
                <a:solidFill>
                  <a:schemeClr val="tx2"/>
                </a:solidFill>
                <a:latin typeface="Comic Sans MS" pitchFamily="66" charset="0"/>
              </a:rPr>
              <a:t>Szaruhártya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rgbClr val="FF0000"/>
                </a:solidFill>
                <a:latin typeface="Comic Sans MS" pitchFamily="66" charset="0"/>
              </a:rPr>
              <a:t>Érhártya</a:t>
            </a:r>
            <a:r>
              <a:rPr lang="hu-HU" dirty="0">
                <a:latin typeface="Comic Sans MS" pitchFamily="66" charset="0"/>
              </a:rPr>
              <a:t>                  </a:t>
            </a:r>
            <a:r>
              <a:rPr lang="hu-HU" dirty="0" err="1">
                <a:solidFill>
                  <a:schemeClr val="tx2"/>
                </a:solidFill>
                <a:latin typeface="Comic Sans MS" pitchFamily="66" charset="0"/>
              </a:rPr>
              <a:t>Sugártest</a:t>
            </a:r>
            <a:r>
              <a:rPr lang="hu-HU" dirty="0" err="1">
                <a:latin typeface="Comic Sans MS" pitchFamily="66" charset="0"/>
              </a:rPr>
              <a:t>___</a:t>
            </a:r>
            <a:r>
              <a:rPr lang="hu-HU" dirty="0" err="1">
                <a:solidFill>
                  <a:schemeClr val="tx2"/>
                </a:solidFill>
                <a:latin typeface="Comic Sans MS" pitchFamily="66" charset="0"/>
              </a:rPr>
              <a:t>Szivárványhártya</a:t>
            </a:r>
            <a:endParaRPr lang="hu-HU" dirty="0">
              <a:solidFill>
                <a:schemeClr val="tx2"/>
              </a:solidFill>
              <a:latin typeface="Comic Sans MS" pitchFamily="66" charset="0"/>
            </a:endParaRPr>
          </a:p>
          <a:p>
            <a:endParaRPr lang="hu-HU" dirty="0">
              <a:latin typeface="Comic Sans MS" pitchFamily="66" charset="0"/>
            </a:endParaRPr>
          </a:p>
          <a:p>
            <a:endParaRPr lang="hu-HU" dirty="0">
              <a:latin typeface="Comic Sans MS" pitchFamily="66" charset="0"/>
            </a:endParaRPr>
          </a:p>
          <a:p>
            <a:endParaRPr lang="hu-HU" dirty="0">
              <a:latin typeface="Comic Sans MS" pitchFamily="66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Comic Sans MS" pitchFamily="66" charset="0"/>
              </a:rPr>
              <a:t>Ideghártya</a:t>
            </a:r>
            <a:r>
              <a:rPr lang="hu-HU" dirty="0">
                <a:latin typeface="Comic Sans MS" pitchFamily="66" charset="0"/>
              </a:rPr>
              <a:t>		</a:t>
            </a:r>
          </a:p>
          <a:p>
            <a:endParaRPr lang="hu-HU" dirty="0">
              <a:latin typeface="Comic Sans MS" pitchFamily="66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04633" y="1988431"/>
            <a:ext cx="24495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Hozzá: 3 pár külső szemmozgató izom (harántcsíkolt!)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087888" y="2118805"/>
            <a:ext cx="2879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Erek nincsenek benne, átlátszó, idegek vannak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004633" y="4008103"/>
            <a:ext cx="1944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A szem táplálása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815554" y="4006533"/>
            <a:ext cx="29511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Belső szemmozgató izmok (gyűrű alakú simaizom!)</a:t>
            </a:r>
          </a:p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szemlencse domborúságát </a:t>
            </a:r>
          </a:p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Csarnokvíz termelése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8001411" y="3872494"/>
            <a:ext cx="25923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Pigmentek- színes</a:t>
            </a:r>
          </a:p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Nyílása a pupilla</a:t>
            </a:r>
          </a:p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Záróizmok (sima!)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2000" dirty="0">
                <a:latin typeface="+mj-lt"/>
              </a:rPr>
              <a:t>Gyűrűalakú (pupillaszűkítő)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hu-HU" sz="2000" dirty="0">
                <a:latin typeface="+mj-lt"/>
              </a:rPr>
              <a:t>Sugárirányú (pupillatágító)</a:t>
            </a:r>
          </a:p>
          <a:p>
            <a:pPr>
              <a:spcBef>
                <a:spcPct val="50000"/>
              </a:spcBef>
            </a:pPr>
            <a:r>
              <a:rPr lang="hu-HU" sz="2000" dirty="0">
                <a:latin typeface="+mj-lt"/>
              </a:rPr>
              <a:t> </a:t>
            </a:r>
          </a:p>
          <a:p>
            <a:pPr>
              <a:spcBef>
                <a:spcPct val="50000"/>
              </a:spcBef>
            </a:pPr>
            <a:endParaRPr lang="hu-HU" sz="2000" dirty="0">
              <a:latin typeface="+mj-lt"/>
            </a:endParaRPr>
          </a:p>
        </p:txBody>
      </p:sp>
      <p:sp>
        <p:nvSpPr>
          <p:cNvPr id="2" name="Jobbra nyíl 1"/>
          <p:cNvSpPr/>
          <p:nvPr/>
        </p:nvSpPr>
        <p:spPr>
          <a:xfrm>
            <a:off x="3251920" y="1628800"/>
            <a:ext cx="12599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Jobbra nyíl 2"/>
          <p:cNvSpPr/>
          <p:nvPr/>
        </p:nvSpPr>
        <p:spPr>
          <a:xfrm>
            <a:off x="3251920" y="3220702"/>
            <a:ext cx="1403921" cy="280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293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3" grpId="0"/>
      <p:bldP spid="17414" grpId="0"/>
      <p:bldP spid="17415" grpId="0"/>
      <p:bldP spid="17416" grpId="0"/>
      <p:bldP spid="174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CF93-D6ED-4B87-AFF5-7B5C2184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60337"/>
            <a:ext cx="10972800" cy="1143000"/>
          </a:xfrm>
        </p:spPr>
        <p:txBody>
          <a:bodyPr>
            <a:normAutofit/>
          </a:bodyPr>
          <a:lstStyle/>
          <a:p>
            <a:r>
              <a:rPr lang="hu-HU" sz="4000" dirty="0"/>
              <a:t>A szemgolyó </a:t>
            </a:r>
            <a:r>
              <a:rPr lang="hu-HU" sz="4000" dirty="0" err="1"/>
              <a:t>rétegei</a:t>
            </a: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5AABAD-A011-4115-98D2-65401515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125" y="1124744"/>
            <a:ext cx="7325747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2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B6BCD4-85C9-4F26-89EC-E6B484B9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01" y="26272"/>
            <a:ext cx="9804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4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C43F15-76A3-46A7-865F-F6FA7B9A65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08720"/>
            <a:ext cx="8856984" cy="50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8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971D2-75D3-42EF-A3FC-7C6EB35F1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6206"/>
            <a:ext cx="8649516" cy="6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30615</TotalTime>
  <Words>781</Words>
  <Application>Microsoft Office PowerPoint</Application>
  <PresentationFormat>Widescreen</PresentationFormat>
  <Paragraphs>110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Comic Sans MS</vt:lpstr>
      <vt:lpstr>Wingdings</vt:lpstr>
      <vt:lpstr>Office-téma</vt:lpstr>
      <vt:lpstr>PowerPoint Presentation</vt:lpstr>
      <vt:lpstr>I. Elhelyezkedése</vt:lpstr>
      <vt:lpstr>Védelmi berendezések</vt:lpstr>
      <vt:lpstr>Szem felépítése</vt:lpstr>
      <vt:lpstr>1. Rétegei: hátul-burkok               elöl</vt:lpstr>
      <vt:lpstr>A szemgolyó rétegei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sugártest</vt:lpstr>
      <vt:lpstr>PowerPoint Presentation</vt:lpstr>
      <vt:lpstr>PowerPoint Presentation</vt:lpstr>
      <vt:lpstr>A sugártest</vt:lpstr>
      <vt:lpstr>Ideghártya (Retina)</vt:lpstr>
      <vt:lpstr>1. Fénytörő közegek  és felszínek </vt:lpstr>
      <vt:lpstr>Fénytörés</vt:lpstr>
      <vt:lpstr>2. Fény útja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Látás</dc:title>
  <dc:creator>Böngyik_Edit</dc:creator>
  <cp:lastModifiedBy>Inspectoratul Scolar</cp:lastModifiedBy>
  <cp:revision>107</cp:revision>
  <dcterms:created xsi:type="dcterms:W3CDTF">2016-08-07T06:34:10Z</dcterms:created>
  <dcterms:modified xsi:type="dcterms:W3CDTF">2025-05-26T06:55:13Z</dcterms:modified>
</cp:coreProperties>
</file>