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3"/>
  </p:notesMasterIdLst>
  <p:sldIdLst>
    <p:sldId id="350" r:id="rId2"/>
    <p:sldId id="353" r:id="rId3"/>
    <p:sldId id="351" r:id="rId4"/>
    <p:sldId id="356" r:id="rId5"/>
    <p:sldId id="357" r:id="rId6"/>
    <p:sldId id="369" r:id="rId7"/>
    <p:sldId id="367" r:id="rId8"/>
    <p:sldId id="365" r:id="rId9"/>
    <p:sldId id="370" r:id="rId10"/>
    <p:sldId id="373" r:id="rId11"/>
    <p:sldId id="371" r:id="rId12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8" autoAdjust="0"/>
    <p:restoredTop sz="94472" autoAdjust="0"/>
  </p:normalViewPr>
  <p:slideViewPr>
    <p:cSldViewPr>
      <p:cViewPr varScale="1">
        <p:scale>
          <a:sx n="108" d="100"/>
          <a:sy n="108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9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89"/>
            <a:ext cx="551053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/>
              <a:t>Click to edit Master text styles</a:t>
            </a:r>
          </a:p>
          <a:p>
            <a:pPr lvl="1"/>
            <a:r>
              <a:rPr lang="en-NZ" noProof="0"/>
              <a:t>Second level</a:t>
            </a:r>
          </a:p>
          <a:p>
            <a:pPr lvl="2"/>
            <a:r>
              <a:rPr lang="en-NZ" noProof="0"/>
              <a:t>Third level</a:t>
            </a:r>
          </a:p>
          <a:p>
            <a:pPr lvl="3"/>
            <a:r>
              <a:rPr lang="en-NZ" noProof="0"/>
              <a:t>Fourth level</a:t>
            </a:r>
          </a:p>
          <a:p>
            <a:pPr lvl="4"/>
            <a:r>
              <a:rPr lang="en-NZ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3A84E5-2504-46AF-A008-1727A2FD4FE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A84E5-2504-46AF-A008-1727A2FD4FE3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A84E5-2504-46AF-A008-1727A2FD4FE3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A84E5-2504-46AF-A008-1727A2FD4FE3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433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2AF5B-6055-4E25-9901-90B1B1805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0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2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511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2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4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70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AD84B-35FF-4D27-9BC8-74ED47D039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7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9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C46B7-CFDC-47B9-957A-55328026C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F0078-7C41-46F6-8613-C6CC6B3276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44C0-7C99-496D-B160-A080582B0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4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CD3571-7DD3-4733-BFAB-235E1282C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8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zgs-_fhQ0A?feature=oembed" TargetMode="External"/><Relationship Id="rId4" Type="http://schemas.openxmlformats.org/officeDocument/2006/relationships/hyperlink" Target="https://youtu.be/dzgs-_fhQ0A?si=XkDbZCy9-VKEFm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apestirealtanoda.hu/emberi-test/sziv/" TargetMode="External"/><Relationship Id="rId2" Type="http://schemas.openxmlformats.org/officeDocument/2006/relationships/hyperlink" Target="https://youtu.be/dzgs-_fhQ0A?si=XkDbZCy9-VKEFmC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wplus.hu/tudomany/elkeszult-az-elso-3d-nyomtatott-erhalozat-150978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-252536" y="34859"/>
            <a:ext cx="7673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u="sng" dirty="0" err="1">
                <a:solidFill>
                  <a:schemeClr val="tx2"/>
                </a:solidFill>
                <a:latin typeface="Comic Sans MS" pitchFamily="66" charset="0"/>
              </a:rPr>
              <a:t>Kering</a:t>
            </a:r>
            <a:r>
              <a:rPr lang="hu-HU" sz="2400" b="1" u="sng" dirty="0">
                <a:solidFill>
                  <a:schemeClr val="tx2"/>
                </a:solidFill>
                <a:latin typeface="Comic Sans MS" pitchFamily="66" charset="0"/>
              </a:rPr>
              <a:t>é</a:t>
            </a:r>
            <a:r>
              <a:rPr lang="en-US" sz="2400" b="1" u="sng" dirty="0" err="1">
                <a:solidFill>
                  <a:schemeClr val="tx2"/>
                </a:solidFill>
                <a:latin typeface="Comic Sans MS" pitchFamily="66" charset="0"/>
              </a:rPr>
              <a:t>si</a:t>
            </a:r>
            <a:r>
              <a:rPr lang="en-US" sz="2400" b="1" u="sng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Comic Sans MS" pitchFamily="66" charset="0"/>
              </a:rPr>
              <a:t>rendszer</a:t>
            </a:r>
            <a:r>
              <a:rPr lang="hu-HU" sz="2400" b="1" u="sng" dirty="0">
                <a:solidFill>
                  <a:schemeClr val="tx2"/>
                </a:solidFill>
                <a:latin typeface="Comic Sans MS" pitchFamily="66" charset="0"/>
              </a:rPr>
              <a:t>: szív és </a:t>
            </a:r>
            <a:r>
              <a:rPr lang="hu-HU" sz="2400" b="1" u="sng" dirty="0" err="1">
                <a:solidFill>
                  <a:schemeClr val="tx2"/>
                </a:solidFill>
                <a:latin typeface="Comic Sans MS" pitchFamily="66" charset="0"/>
              </a:rPr>
              <a:t>vérerek</a:t>
            </a:r>
            <a:endParaRPr lang="en-US" sz="24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297" y="357166"/>
            <a:ext cx="91027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b="1" u="sng" dirty="0">
                <a:solidFill>
                  <a:schemeClr val="tx2"/>
                </a:solidFill>
                <a:latin typeface="Comic Sans MS" pitchFamily="66" charset="0"/>
              </a:rPr>
              <a:t>A </a:t>
            </a:r>
            <a:r>
              <a:rPr lang="en-US" b="1" u="sng" dirty="0" err="1">
                <a:solidFill>
                  <a:schemeClr val="tx2"/>
                </a:solidFill>
                <a:latin typeface="Comic Sans MS" pitchFamily="66" charset="0"/>
              </a:rPr>
              <a:t>sz</a:t>
            </a:r>
            <a:r>
              <a:rPr lang="hu-HU" b="1" u="sng" dirty="0">
                <a:solidFill>
                  <a:schemeClr val="tx2"/>
                </a:solidFill>
                <a:latin typeface="Comic Sans MS" pitchFamily="66" charset="0"/>
              </a:rPr>
              <a:t>í</a:t>
            </a:r>
            <a:r>
              <a:rPr lang="en-US" b="1" u="sng" dirty="0">
                <a:solidFill>
                  <a:schemeClr val="tx2"/>
                </a:solidFill>
                <a:latin typeface="Comic Sans MS" pitchFamily="66" charset="0"/>
              </a:rPr>
              <a:t>v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286848" y="714356"/>
            <a:ext cx="8677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a szegycsont mögött helyezkedik el, középen, a két tüdő között, a </a:t>
            </a:r>
            <a:r>
              <a:rPr lang="hu-HU">
                <a:solidFill>
                  <a:schemeClr val="tx2"/>
                </a:solidFill>
                <a:latin typeface="Comic Sans MS" pitchFamily="66" charset="0"/>
              </a:rPr>
              <a:t>rekeszizom fölött</a:t>
            </a:r>
            <a:endParaRPr lang="hu-HU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felett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344" name="AutoShape 8" descr="https://www.mozaweb.hu/course/biologia_8_2/jpg_big/b8_08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67B97-5189-479C-948A-88BDEE6DC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48" y="1315355"/>
            <a:ext cx="2589217" cy="2113646"/>
          </a:xfrm>
          <a:prstGeom prst="rect">
            <a:avLst/>
          </a:prstGeom>
        </p:spPr>
      </p:pic>
      <p:pic>
        <p:nvPicPr>
          <p:cNvPr id="1026" name="Picture 2" descr="Szív-ügyünk - 3.1. A koszorúerek - MeRSZ">
            <a:extLst>
              <a:ext uri="{FF2B5EF4-FFF2-40B4-BE49-F238E27FC236}">
                <a16:creationId xmlns:a16="http://schemas.microsoft.com/office/drawing/2014/main" id="{62EE8558-C6F7-497E-8D6E-B242513B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37506"/>
            <a:ext cx="338183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szív anatómiai jellemzése">
            <a:extLst>
              <a:ext uri="{FF2B5EF4-FFF2-40B4-BE49-F238E27FC236}">
                <a16:creationId xmlns:a16="http://schemas.microsoft.com/office/drawing/2014/main" id="{F9782435-E59D-4B8D-B85C-A60374BD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85" y="3975448"/>
            <a:ext cx="2664580" cy="23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 diagram of a human heart with coronary arteries and heart muscle">
            <a:extLst>
              <a:ext uri="{FF2B5EF4-FFF2-40B4-BE49-F238E27FC236}">
                <a16:creationId xmlns:a16="http://schemas.microsoft.com/office/drawing/2014/main" id="{41CC0A69-9618-460A-8B14-2D372602E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30" y="3642636"/>
            <a:ext cx="2663115" cy="29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églalap 7">
            <a:extLst>
              <a:ext uri="{FF2B5EF4-FFF2-40B4-BE49-F238E27FC236}">
                <a16:creationId xmlns:a16="http://schemas.microsoft.com/office/drawing/2014/main" id="{E3F575AE-7EB4-4AE2-9537-9814C99385EA}"/>
              </a:ext>
            </a:extLst>
          </p:cNvPr>
          <p:cNvSpPr/>
          <p:nvPr/>
        </p:nvSpPr>
        <p:spPr>
          <a:xfrm>
            <a:off x="82055" y="3975447"/>
            <a:ext cx="2663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nagy része </a:t>
            </a:r>
            <a:r>
              <a:rPr lang="hu-HU" u="sng" dirty="0">
                <a:solidFill>
                  <a:schemeClr val="tx2"/>
                </a:solidFill>
                <a:latin typeface="Comic Sans MS" pitchFamily="66" charset="0"/>
              </a:rPr>
              <a:t>izom</a:t>
            </a: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,</a:t>
            </a:r>
          </a:p>
          <a:p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melyet a </a:t>
            </a:r>
            <a:r>
              <a:rPr lang="hu-HU" u="sng" dirty="0">
                <a:solidFill>
                  <a:schemeClr val="tx2"/>
                </a:solidFill>
                <a:latin typeface="Comic Sans MS" pitchFamily="66" charset="0"/>
              </a:rPr>
              <a:t>koszorú erek </a:t>
            </a: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táplálnak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 keringés és szívciklus - https://arbookslibrary.com/">
            <a:hlinkClick r:id="" action="ppaction://media"/>
            <a:extLst>
              <a:ext uri="{FF2B5EF4-FFF2-40B4-BE49-F238E27FC236}">
                <a16:creationId xmlns:a16="http://schemas.microsoft.com/office/drawing/2014/main" id="{B987A1D4-63BB-470C-8919-1860F9BA68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5173" y="1484784"/>
            <a:ext cx="6338289" cy="3581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A6F064-AC8C-4D19-910D-3F7B198ECB2A}"/>
              </a:ext>
            </a:extLst>
          </p:cNvPr>
          <p:cNvSpPr txBox="1"/>
          <p:nvPr/>
        </p:nvSpPr>
        <p:spPr>
          <a:xfrm>
            <a:off x="1571714" y="683404"/>
            <a:ext cx="4992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keringési rendszer: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1E253-15B2-450A-937B-0E8415122CB8}"/>
              </a:ext>
            </a:extLst>
          </p:cNvPr>
          <p:cNvSpPr txBox="1"/>
          <p:nvPr/>
        </p:nvSpPr>
        <p:spPr>
          <a:xfrm>
            <a:off x="539552" y="5805264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https://youtu.be/dzgs-_fhQ0A?si=XkDbZCy9-VKEFmC5</a:t>
            </a:r>
            <a:r>
              <a:rPr lang="hu-HU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8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6F34C2-C2A4-451C-B1B2-BB82BF1F5781}"/>
              </a:ext>
            </a:extLst>
          </p:cNvPr>
          <p:cNvSpPr txBox="1"/>
          <p:nvPr/>
        </p:nvSpPr>
        <p:spPr>
          <a:xfrm>
            <a:off x="683568" y="1268760"/>
            <a:ext cx="6659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keringési rendszer:</a:t>
            </a:r>
          </a:p>
          <a:p>
            <a:r>
              <a:rPr lang="en-GB" dirty="0">
                <a:hlinkClick r:id="rId2"/>
              </a:rPr>
              <a:t>https://youtu.be/dzgs-_fhQ0A?si=XkDbZCy9-VKEFmC5</a:t>
            </a:r>
            <a:r>
              <a:rPr lang="hu-HU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49872-7976-4731-B2C7-DCFD201E1FD4}"/>
              </a:ext>
            </a:extLst>
          </p:cNvPr>
          <p:cNvSpPr txBox="1"/>
          <p:nvPr/>
        </p:nvSpPr>
        <p:spPr>
          <a:xfrm>
            <a:off x="395536" y="2708920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Irodalom: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Biológia tankönyv a VI. osztály számára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3"/>
              </a:rPr>
              <a:t>https://www.budapestirealtanoda.hu/emberi-test/sziv/</a:t>
            </a:r>
            <a:r>
              <a:rPr lang="hu-H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https://www.pcwplus.hu/tudomany/elkeszult-az-elso-3d-nyomtatott-erhalozat-150978.htm</a:t>
            </a:r>
            <a:endParaRPr lang="hu-HU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www.kardiokozpont.hu</a:t>
            </a:r>
            <a:endParaRPr lang="hu-HU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57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60A00E-D502-4520-83F5-A84E3E4E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52" y="2420888"/>
            <a:ext cx="4433998" cy="3822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C0357-94BA-4ECC-ABB8-830C0EDC97D5}"/>
              </a:ext>
            </a:extLst>
          </p:cNvPr>
          <p:cNvSpPr txBox="1"/>
          <p:nvPr/>
        </p:nvSpPr>
        <p:spPr>
          <a:xfrm>
            <a:off x="-13195" y="17457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A szív szerkezete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 ürege van: </a:t>
            </a:r>
            <a:r>
              <a:rPr lang="hu-HU" b="1" dirty="0"/>
              <a:t>2 pitvar és 2 kamra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2 pitvar és a 2 kamra között a </a:t>
            </a:r>
            <a:r>
              <a:rPr lang="hu-HU" b="1" dirty="0"/>
              <a:t>sövény </a:t>
            </a:r>
            <a:r>
              <a:rPr lang="hu-HU" dirty="0"/>
              <a:t>található – ezért az oxigénes vér nem keveredik a széndioxidos vérrel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A bal szívfél – </a:t>
            </a: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O</a:t>
            </a:r>
            <a:r>
              <a:rPr lang="hu-HU" baseline="-25000" dirty="0">
                <a:solidFill>
                  <a:schemeClr val="tx2"/>
                </a:solidFill>
                <a:latin typeface="Comic Sans MS" pitchFamily="66" charset="0"/>
              </a:rPr>
              <a:t>2</a:t>
            </a: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-s</a:t>
            </a:r>
            <a:r>
              <a:rPr lang="hu-HU" b="1" dirty="0"/>
              <a:t> vért </a:t>
            </a:r>
            <a:r>
              <a:rPr lang="hu-HU" dirty="0"/>
              <a:t>tartalmaz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A jobb szívfél – </a:t>
            </a:r>
            <a:r>
              <a:rPr lang="hu-HU" u="sng" dirty="0">
                <a:solidFill>
                  <a:schemeClr val="tx2"/>
                </a:solidFill>
                <a:latin typeface="Comic Sans MS" pitchFamily="66" charset="0"/>
              </a:rPr>
              <a:t>CO</a:t>
            </a:r>
            <a:r>
              <a:rPr lang="hu-HU" u="sng" baseline="-25000" dirty="0">
                <a:solidFill>
                  <a:schemeClr val="tx2"/>
                </a:solidFill>
                <a:latin typeface="Comic Sans MS" pitchFamily="66" charset="0"/>
              </a:rPr>
              <a:t>2</a:t>
            </a: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-s</a:t>
            </a:r>
            <a:r>
              <a:rPr lang="hu-HU" b="1" dirty="0"/>
              <a:t> vért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azonos oldali pitvarok és kamrák </a:t>
            </a:r>
            <a:r>
              <a:rPr lang="hu-HU" dirty="0" err="1"/>
              <a:t>közott</a:t>
            </a:r>
            <a:r>
              <a:rPr lang="hu-HU" dirty="0"/>
              <a:t> a </a:t>
            </a:r>
            <a:r>
              <a:rPr lang="hu-HU" b="1" dirty="0"/>
              <a:t>pitvar-kamrai billentyűk </a:t>
            </a:r>
            <a:r>
              <a:rPr lang="hu-HU" dirty="0"/>
              <a:t>találhatók – szerepük:  </a:t>
            </a: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a vér ne folyón vissza a pitvarba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056" name="Picture 8" descr="Szívbillentyű Elégtelenség - Mitrális Billentyű Szűkület - SOFMEDICA">
            <a:extLst>
              <a:ext uri="{FF2B5EF4-FFF2-40B4-BE49-F238E27FC236}">
                <a16:creationId xmlns:a16="http://schemas.microsoft.com/office/drawing/2014/main" id="{B000B5D0-A32A-4177-96F6-BBDB7186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6" y="3068960"/>
            <a:ext cx="2914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79512" y="260648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6175" indent="-1146175"/>
            <a:r>
              <a:rPr lang="hu-HU" b="1" u="sng" dirty="0">
                <a:solidFill>
                  <a:schemeClr val="tx2"/>
                </a:solidFill>
                <a:latin typeface="Comic Sans MS" pitchFamily="66" charset="0"/>
              </a:rPr>
              <a:t>Működése: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chemeClr val="tx2"/>
                </a:solidFill>
                <a:latin typeface="Comic Sans MS" pitchFamily="66" charset="0"/>
              </a:rPr>
              <a:t>Összehúzodások</a:t>
            </a:r>
            <a:r>
              <a:rPr lang="hu-HU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Comic Sans MS" pitchFamily="66" charset="0"/>
              </a:rPr>
              <a:t>=</a:t>
            </a:r>
            <a:r>
              <a:rPr lang="hu-HU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mic Sans MS" pitchFamily="66" charset="0"/>
              </a:rPr>
              <a:t>szisztol</a:t>
            </a:r>
            <a:r>
              <a:rPr lang="hu-HU" b="1" dirty="0">
                <a:solidFill>
                  <a:schemeClr val="tx2"/>
                </a:solidFill>
                <a:latin typeface="Comic Sans MS" pitchFamily="66" charset="0"/>
              </a:rPr>
              <a:t>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2"/>
                </a:solidFill>
                <a:latin typeface="Comic Sans MS" pitchFamily="66" charset="0"/>
              </a:rPr>
              <a:t>elernyedések</a:t>
            </a:r>
            <a:r>
              <a:rPr lang="en-GB" b="1" dirty="0">
                <a:solidFill>
                  <a:schemeClr val="tx2"/>
                </a:solidFill>
                <a:latin typeface="Comic Sans MS" pitchFamily="66" charset="0"/>
              </a:rPr>
              <a:t> =</a:t>
            </a:r>
            <a:r>
              <a:rPr lang="hu-HU" b="1" dirty="0">
                <a:solidFill>
                  <a:schemeClr val="tx2"/>
                </a:solidFill>
                <a:latin typeface="Comic Sans MS" pitchFamily="66" charset="0"/>
              </a:rPr>
              <a:t>diasztolé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 </a:t>
            </a:r>
            <a:r>
              <a:rPr lang="en-GB" b="1" dirty="0" err="1"/>
              <a:t>pulzus</a:t>
            </a:r>
            <a:r>
              <a:rPr lang="en-GB" b="1" dirty="0"/>
              <a:t> </a:t>
            </a:r>
            <a:r>
              <a:rPr lang="en-GB" b="1" dirty="0" err="1"/>
              <a:t>az</a:t>
            </a:r>
            <a:r>
              <a:rPr lang="en-GB" b="1" dirty="0"/>
              <a:t> </a:t>
            </a:r>
            <a:r>
              <a:rPr lang="en-GB" b="1" dirty="0" err="1"/>
              <a:t>az</a:t>
            </a:r>
            <a:r>
              <a:rPr lang="en-GB" b="1" dirty="0"/>
              <a:t> </a:t>
            </a:r>
            <a:r>
              <a:rPr lang="en-GB" b="1" dirty="0" err="1"/>
              <a:t>érték</a:t>
            </a:r>
            <a:r>
              <a:rPr lang="en-GB" b="1" dirty="0"/>
              <a:t>, </a:t>
            </a:r>
            <a:r>
              <a:rPr lang="en-GB" b="1" dirty="0" err="1"/>
              <a:t>ami</a:t>
            </a:r>
            <a:r>
              <a:rPr lang="en-GB" b="1" dirty="0"/>
              <a:t> a </a:t>
            </a:r>
            <a:r>
              <a:rPr lang="en-GB" b="1" dirty="0" err="1"/>
              <a:t>percenkénti</a:t>
            </a:r>
            <a:br>
              <a:rPr lang="hu-HU" b="1" dirty="0"/>
            </a:br>
            <a:r>
              <a:rPr lang="en-GB" b="1" dirty="0"/>
              <a:t> </a:t>
            </a:r>
            <a:r>
              <a:rPr lang="en-GB" b="1" dirty="0" err="1"/>
              <a:t>szívverésünket</a:t>
            </a:r>
            <a:r>
              <a:rPr lang="en-GB" b="1" dirty="0"/>
              <a:t> </a:t>
            </a:r>
            <a:r>
              <a:rPr lang="en-GB" b="1" dirty="0" err="1"/>
              <a:t>mutatja</a:t>
            </a:r>
            <a:endParaRPr lang="hu-HU" b="1" dirty="0">
              <a:solidFill>
                <a:schemeClr val="tx2"/>
              </a:solidFill>
              <a:latin typeface="Comic Sans MS" pitchFamily="66" charset="0"/>
            </a:endParaRPr>
          </a:p>
          <a:p>
            <a:pPr marL="1146175" indent="-1146175">
              <a:buFontTx/>
              <a:buChar char="-"/>
            </a:pP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9144000" cy="36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eartbeat GIF">
            <a:extLst>
              <a:ext uri="{FF2B5EF4-FFF2-40B4-BE49-F238E27FC236}">
                <a16:creationId xmlns:a16="http://schemas.microsoft.com/office/drawing/2014/main" id="{7DD32FB4-3669-461B-9B53-1ECF0AB29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7513"/>
            <a:ext cx="1661218" cy="23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nyíllal 6"/>
          <p:cNvCxnSpPr/>
          <p:nvPr/>
        </p:nvCxnSpPr>
        <p:spPr>
          <a:xfrm flipV="1">
            <a:off x="2786050" y="928670"/>
            <a:ext cx="2286016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278856" y="119512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60-120 / perc</a:t>
            </a:r>
            <a:endParaRPr lang="en-US" dirty="0"/>
          </a:p>
        </p:txBody>
      </p:sp>
      <p:pic>
        <p:nvPicPr>
          <p:cNvPr id="4100" name="Picture 4" descr="Kardinális tünetek - Pulzus megfigyelése - ppt letölteni">
            <a:extLst>
              <a:ext uri="{FF2B5EF4-FFF2-40B4-BE49-F238E27FC236}">
                <a16:creationId xmlns:a16="http://schemas.microsoft.com/office/drawing/2014/main" id="{E90D1D1A-E11F-4DA6-914F-9CB88A24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1" y="116632"/>
            <a:ext cx="850843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6F4026-7140-41C3-9A18-853C8250C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797152"/>
            <a:ext cx="2926632" cy="1587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F593CE-C10F-47DB-97C2-A4454D17C6DA}"/>
              </a:ext>
            </a:extLst>
          </p:cNvPr>
          <p:cNvSpPr txBox="1"/>
          <p:nvPr/>
        </p:nvSpPr>
        <p:spPr>
          <a:xfrm>
            <a:off x="-10539" y="764704"/>
            <a:ext cx="8161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nyomás</a:t>
            </a:r>
            <a:r>
              <a:rPr lang="en-GB" dirty="0"/>
              <a:t> a </a:t>
            </a:r>
            <a:r>
              <a:rPr lang="en-GB" dirty="0" err="1"/>
              <a:t>szívverés</a:t>
            </a:r>
            <a:r>
              <a:rPr lang="en-GB" dirty="0"/>
              <a:t> </a:t>
            </a:r>
            <a:r>
              <a:rPr lang="en-GB" dirty="0" err="1"/>
              <a:t>pillanatában</a:t>
            </a:r>
            <a:r>
              <a:rPr lang="en-GB" dirty="0"/>
              <a:t> a </a:t>
            </a:r>
            <a:r>
              <a:rPr lang="en-GB" dirty="0" err="1"/>
              <a:t>legmagasabb</a:t>
            </a:r>
            <a:r>
              <a:rPr lang="en-GB" dirty="0"/>
              <a:t>, </a:t>
            </a:r>
            <a:r>
              <a:rPr lang="en-GB" dirty="0" err="1"/>
              <a:t>azaz</a:t>
            </a:r>
            <a:r>
              <a:rPr lang="en-GB" dirty="0"/>
              <a:t> </a:t>
            </a:r>
            <a:r>
              <a:rPr lang="en-GB" dirty="0" err="1"/>
              <a:t>amikor</a:t>
            </a:r>
            <a:r>
              <a:rPr lang="en-GB" dirty="0"/>
              <a:t> a </a:t>
            </a:r>
            <a:r>
              <a:rPr lang="en-GB" dirty="0" err="1"/>
              <a:t>szív</a:t>
            </a:r>
            <a:r>
              <a:rPr lang="en-GB" dirty="0"/>
              <a:t> </a:t>
            </a:r>
            <a:r>
              <a:rPr lang="en-GB" dirty="0" err="1"/>
              <a:t>összehúzódik</a:t>
            </a:r>
            <a:r>
              <a:rPr lang="en-GB" dirty="0"/>
              <a:t>. </a:t>
            </a:r>
            <a:r>
              <a:rPr lang="en-GB" dirty="0" err="1"/>
              <a:t>Ezt</a:t>
            </a:r>
            <a:r>
              <a:rPr lang="en-GB" dirty="0"/>
              <a:t> a </a:t>
            </a:r>
            <a:r>
              <a:rPr lang="en-GB" dirty="0" err="1"/>
              <a:t>nyomást</a:t>
            </a:r>
            <a:r>
              <a:rPr lang="en-GB" dirty="0"/>
              <a:t> </a:t>
            </a:r>
            <a:r>
              <a:rPr lang="en-GB" b="1" dirty="0" err="1"/>
              <a:t>systolé</a:t>
            </a:r>
            <a:r>
              <a:rPr lang="en-GB" b="1" dirty="0"/>
              <a:t> </a:t>
            </a:r>
            <a:r>
              <a:rPr lang="en-GB" b="1" dirty="0" err="1"/>
              <a:t>nyomásnak</a:t>
            </a:r>
            <a:r>
              <a:rPr lang="en-GB" dirty="0"/>
              <a:t> </a:t>
            </a:r>
            <a:r>
              <a:rPr lang="en-GB" dirty="0" err="1"/>
              <a:t>nevezzük</a:t>
            </a:r>
            <a:r>
              <a:rPr lang="en-GB" dirty="0"/>
              <a:t>. A </a:t>
            </a:r>
            <a:r>
              <a:rPr lang="en-GB" dirty="0" err="1"/>
              <a:t>vérnyomás</a:t>
            </a:r>
            <a:r>
              <a:rPr lang="en-GB" dirty="0"/>
              <a:t> a </a:t>
            </a:r>
            <a:r>
              <a:rPr lang="en-GB" dirty="0" err="1"/>
              <a:t>legalacsonyabb</a:t>
            </a:r>
            <a:r>
              <a:rPr lang="en-GB" dirty="0"/>
              <a:t> a </a:t>
            </a:r>
            <a:r>
              <a:rPr lang="en-GB" dirty="0" err="1"/>
              <a:t>két</a:t>
            </a:r>
            <a:r>
              <a:rPr lang="en-GB" dirty="0"/>
              <a:t> </a:t>
            </a:r>
            <a:r>
              <a:rPr lang="en-GB" dirty="0" err="1"/>
              <a:t>szívverés</a:t>
            </a:r>
            <a:r>
              <a:rPr lang="en-GB" dirty="0"/>
              <a:t> </a:t>
            </a:r>
            <a:r>
              <a:rPr lang="en-GB" dirty="0" err="1"/>
              <a:t>közötti</a:t>
            </a:r>
            <a:r>
              <a:rPr lang="en-GB" dirty="0"/>
              <a:t> </a:t>
            </a:r>
            <a:r>
              <a:rPr lang="en-GB" dirty="0" err="1"/>
              <a:t>pillanatban</a:t>
            </a:r>
            <a:r>
              <a:rPr lang="en-GB" dirty="0"/>
              <a:t>, </a:t>
            </a:r>
            <a:r>
              <a:rPr lang="en-GB" dirty="0" err="1"/>
              <a:t>azaz</a:t>
            </a:r>
            <a:r>
              <a:rPr lang="en-GB" dirty="0"/>
              <a:t> </a:t>
            </a:r>
            <a:r>
              <a:rPr lang="en-GB" dirty="0" err="1"/>
              <a:t>amikor</a:t>
            </a:r>
            <a:r>
              <a:rPr lang="en-GB" dirty="0"/>
              <a:t> a </a:t>
            </a:r>
            <a:r>
              <a:rPr lang="en-GB" dirty="0" err="1"/>
              <a:t>szívizmok</a:t>
            </a:r>
            <a:r>
              <a:rPr lang="en-GB" dirty="0"/>
              <a:t> „</a:t>
            </a:r>
            <a:r>
              <a:rPr lang="en-GB" dirty="0" err="1"/>
              <a:t>pihennek</a:t>
            </a:r>
            <a:r>
              <a:rPr lang="en-GB" dirty="0"/>
              <a:t>”. Az </a:t>
            </a:r>
            <a:r>
              <a:rPr lang="en-GB" dirty="0" err="1"/>
              <a:t>ebben</a:t>
            </a:r>
            <a:r>
              <a:rPr lang="en-GB" dirty="0"/>
              <a:t> a </a:t>
            </a:r>
            <a:r>
              <a:rPr lang="en-GB" dirty="0" err="1"/>
              <a:t>pillanatban</a:t>
            </a:r>
            <a:r>
              <a:rPr lang="en-GB" dirty="0"/>
              <a:t> </a:t>
            </a:r>
            <a:r>
              <a:rPr lang="en-GB" dirty="0" err="1"/>
              <a:t>mért</a:t>
            </a:r>
            <a:r>
              <a:rPr lang="en-GB" dirty="0"/>
              <a:t> </a:t>
            </a:r>
            <a:r>
              <a:rPr lang="en-GB" b="1" dirty="0" err="1"/>
              <a:t>vérnyomást</a:t>
            </a:r>
            <a:r>
              <a:rPr lang="en-GB" b="1" dirty="0"/>
              <a:t> </a:t>
            </a:r>
            <a:r>
              <a:rPr lang="en-GB" b="1" dirty="0" err="1"/>
              <a:t>dyastolé</a:t>
            </a:r>
            <a:r>
              <a:rPr lang="en-GB" b="1" dirty="0"/>
              <a:t> </a:t>
            </a:r>
            <a:r>
              <a:rPr lang="en-GB" dirty="0" err="1"/>
              <a:t>értéknek</a:t>
            </a:r>
            <a:r>
              <a:rPr lang="en-GB" dirty="0"/>
              <a:t> </a:t>
            </a:r>
            <a:r>
              <a:rPr lang="en-GB" dirty="0" err="1"/>
              <a:t>hívjuk</a:t>
            </a:r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normális</a:t>
            </a:r>
            <a:r>
              <a:rPr lang="en-GB" dirty="0"/>
              <a:t> </a:t>
            </a:r>
            <a:r>
              <a:rPr lang="en-GB" dirty="0" err="1"/>
              <a:t>vérnyomás</a:t>
            </a:r>
            <a:r>
              <a:rPr lang="en-GB" dirty="0"/>
              <a:t> </a:t>
            </a:r>
            <a:r>
              <a:rPr lang="en-GB" dirty="0" err="1"/>
              <a:t>érték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b="1" dirty="0"/>
              <a:t>120/80 mmHg </a:t>
            </a:r>
            <a:r>
              <a:rPr lang="en-GB" dirty="0"/>
              <a:t>(</a:t>
            </a:r>
            <a:r>
              <a:rPr lang="en-GB" dirty="0" err="1"/>
              <a:t>higanymilliméter</a:t>
            </a:r>
            <a:r>
              <a:rPr lang="en-GB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3720D-E76D-4073-8D9E-2595711F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068960"/>
            <a:ext cx="6048671" cy="3281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4CE9F-CD96-41AB-B5B7-A597CC677C83}"/>
              </a:ext>
            </a:extLst>
          </p:cNvPr>
          <p:cNvSpPr txBox="1"/>
          <p:nvPr/>
        </p:nvSpPr>
        <p:spPr>
          <a:xfrm>
            <a:off x="2915816" y="2606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 vérnyomás</a:t>
            </a:r>
            <a:endParaRPr lang="en-GB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468560" y="231493"/>
            <a:ext cx="91027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u="sng" dirty="0">
                <a:solidFill>
                  <a:schemeClr val="tx2"/>
                </a:solidFill>
                <a:latin typeface="Comic Sans MS" pitchFamily="66" charset="0"/>
              </a:rPr>
              <a:t>A </a:t>
            </a:r>
            <a:r>
              <a:rPr lang="hu-HU" sz="2800" b="1" u="sng" dirty="0" err="1">
                <a:solidFill>
                  <a:schemeClr val="tx2"/>
                </a:solidFill>
                <a:latin typeface="Comic Sans MS" pitchFamily="66" charset="0"/>
              </a:rPr>
              <a:t>vérerek</a:t>
            </a:r>
            <a:endParaRPr lang="en-US" sz="28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85720" y="987966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6175" indent="-1146175"/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- három típusú vérért különítünk el: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85720" y="1273718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6175" indent="-1146175"/>
            <a:r>
              <a:rPr lang="hu-HU" b="1" dirty="0">
                <a:solidFill>
                  <a:schemeClr val="tx2"/>
                </a:solidFill>
                <a:latin typeface="Comic Sans MS" pitchFamily="66" charset="0"/>
              </a:rPr>
              <a:t>a) </a:t>
            </a:r>
            <a:r>
              <a:rPr lang="hu-HU" b="1" u="sng" dirty="0">
                <a:solidFill>
                  <a:schemeClr val="tx2"/>
                </a:solidFill>
                <a:latin typeface="Comic Sans MS" pitchFamily="66" charset="0"/>
              </a:rPr>
              <a:t>Osztóér (ütőér, artéria</a:t>
            </a:r>
            <a:r>
              <a:rPr lang="hu-HU" b="1" u="sng">
                <a:solidFill>
                  <a:schemeClr val="tx2"/>
                </a:solidFill>
                <a:latin typeface="Comic Sans MS" pitchFamily="66" charset="0"/>
              </a:rPr>
              <a:t>, verőér):</a:t>
            </a:r>
            <a:endParaRPr lang="en-US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74322" y="1620266"/>
            <a:ext cx="4073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a kamrákból lépnek ki </a:t>
            </a:r>
            <a:r>
              <a:rPr lang="ro-RO" dirty="0">
                <a:solidFill>
                  <a:schemeClr val="tx2"/>
                </a:solidFill>
                <a:latin typeface="Comic Sans MS" pitchFamily="66" charset="0"/>
              </a:rPr>
              <a:t>=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&gt;</a:t>
            </a: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 vért</a:t>
            </a:r>
          </a:p>
          <a:p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visznek a tüdőhöz és a test sejtjeihez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79369" y="249626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- faluk rugalmas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79369" y="280057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- pl. aorta, tüdő osztóér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320860" y="3242222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6175" indent="-1146175"/>
            <a:r>
              <a:rPr lang="hu-HU" b="1" dirty="0">
                <a:solidFill>
                  <a:schemeClr val="tx2"/>
                </a:solidFill>
                <a:latin typeface="Comic Sans MS" pitchFamily="66" charset="0"/>
              </a:rPr>
              <a:t>b) </a:t>
            </a:r>
            <a:r>
              <a:rPr lang="hu-HU" b="1" u="sng" dirty="0">
                <a:solidFill>
                  <a:schemeClr val="tx2"/>
                </a:solidFill>
                <a:latin typeface="Comic Sans MS" pitchFamily="66" charset="0"/>
              </a:rPr>
              <a:t>Gyűjtőér (véna):</a:t>
            </a:r>
            <a:endParaRPr lang="en-US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termtud.akg.hu/okt/10/embertan/ert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234" y="262094"/>
            <a:ext cx="2841541" cy="4221719"/>
          </a:xfrm>
          <a:prstGeom prst="rect">
            <a:avLst/>
          </a:prstGeom>
          <a:noFill/>
        </p:spPr>
      </p:pic>
      <p:sp>
        <p:nvSpPr>
          <p:cNvPr id="13" name="Téglalap 12"/>
          <p:cNvSpPr/>
          <p:nvPr/>
        </p:nvSpPr>
        <p:spPr>
          <a:xfrm>
            <a:off x="375213" y="3683868"/>
            <a:ext cx="4559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a pitvarokba lépnek be </a:t>
            </a:r>
            <a:r>
              <a:rPr lang="ro-RO" dirty="0">
                <a:solidFill>
                  <a:schemeClr val="tx2"/>
                </a:solidFill>
                <a:latin typeface="Comic Sans MS" pitchFamily="66" charset="0"/>
              </a:rPr>
              <a:t>=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&gt;</a:t>
            </a: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 vért visznek</a:t>
            </a:r>
          </a:p>
          <a:p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 a tüdőből és a test sejtjeitől a szívhez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91640" y="4235561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- faluk merev 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91640" y="4521313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- pl. véna, tüdő gyűjtőér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346880" y="5334976"/>
            <a:ext cx="7786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- összekötik az osztó és gyűjtőereket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52572" y="5612009"/>
            <a:ext cx="4275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nagyon vékonyak, a vér lassan áramlik </a:t>
            </a:r>
          </a:p>
          <a:p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bennük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 =&gt;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</a:rPr>
              <a:t>itt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 t</a:t>
            </a:r>
            <a:r>
              <a:rPr lang="hu-HU" dirty="0" err="1">
                <a:solidFill>
                  <a:schemeClr val="tx2"/>
                </a:solidFill>
                <a:latin typeface="Comic Sans MS" pitchFamily="66" charset="0"/>
              </a:rPr>
              <a:t>örténnek</a:t>
            </a:r>
            <a:r>
              <a:rPr lang="hu-HU" dirty="0">
                <a:solidFill>
                  <a:schemeClr val="tx2"/>
                </a:solidFill>
                <a:latin typeface="Comic Sans MS" pitchFamily="66" charset="0"/>
              </a:rPr>
              <a:t> a cserék  a sejt és vér között 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 flipH="1">
            <a:off x="304799" y="4958080"/>
            <a:ext cx="330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omic Sans MS" panose="030F0702030302020204" pitchFamily="66" charset="0"/>
              </a:rPr>
              <a:t>c) </a:t>
            </a:r>
            <a:r>
              <a:rPr lang="hu-HU" b="1" u="sng" dirty="0">
                <a:latin typeface="Comic Sans MS" panose="030F0702030302020204" pitchFamily="66" charset="0"/>
              </a:rPr>
              <a:t>Hajszálér (kapilláris)</a:t>
            </a:r>
            <a:endParaRPr lang="ro-RO" b="1" u="sng" dirty="0">
              <a:latin typeface="Comic Sans MS" panose="030F0702030302020204" pitchFamily="66" charset="0"/>
            </a:endParaRPr>
          </a:p>
        </p:txBody>
      </p:sp>
      <p:pic>
        <p:nvPicPr>
          <p:cNvPr id="18" name="Picture 2" descr="Elkészült az első 3D nyomtatott érhálózat - PCW - A megújult PC World">
            <a:extLst>
              <a:ext uri="{FF2B5EF4-FFF2-40B4-BE49-F238E27FC236}">
                <a16:creationId xmlns:a16="http://schemas.microsoft.com/office/drawing/2014/main" id="{22616FC2-D46E-4F3F-96DE-EF64DF72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09" y="4705979"/>
            <a:ext cx="3528392" cy="19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  <p:bldP spid="13" grpId="0"/>
      <p:bldP spid="14" grpId="0"/>
      <p:bldP spid="15" grpId="0"/>
      <p:bldP spid="16" grpId="0"/>
      <p:bldP spid="1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szív és a vérkeringés">
            <a:extLst>
              <a:ext uri="{FF2B5EF4-FFF2-40B4-BE49-F238E27FC236}">
                <a16:creationId xmlns:a16="http://schemas.microsoft.com/office/drawing/2014/main" id="{05022DB1-CD9E-4C7E-9447-FF80FEDF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624736" cy="61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9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67791" y="1592935"/>
            <a:ext cx="4823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5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NAGY VÉRKÖR (testvérkör): </a:t>
            </a:r>
            <a:r>
              <a:rPr lang="hu-HU" sz="2250" dirty="0">
                <a:latin typeface="Comic Sans MS" panose="030F0702030302020204" pitchFamily="66" charset="0"/>
              </a:rPr>
              <a:t>bal kamrából indul – jobb pitvarba tér vissza</a:t>
            </a:r>
          </a:p>
          <a:p>
            <a:r>
              <a:rPr lang="hu-HU" sz="2250" dirty="0">
                <a:latin typeface="Comic Sans MS" panose="030F0702030302020204" pitchFamily="66" charset="0"/>
              </a:rPr>
              <a:t>(hajszálerek vékony falán át:</a:t>
            </a:r>
          </a:p>
          <a:p>
            <a:r>
              <a:rPr lang="hu-HU" sz="2250" dirty="0">
                <a:latin typeface="Comic Sans MS" panose="030F0702030302020204" pitchFamily="66" charset="0"/>
              </a:rPr>
              <a:t>	-  O2 és tápanyag  lead</a:t>
            </a:r>
          </a:p>
          <a:p>
            <a:r>
              <a:rPr lang="hu-HU" sz="2250" dirty="0">
                <a:latin typeface="Comic Sans MS" panose="030F0702030302020204" pitchFamily="66" charset="0"/>
              </a:rPr>
              <a:t>	- bomlástermékek, CO2 felvétel)</a:t>
            </a:r>
          </a:p>
          <a:p>
            <a:endParaRPr lang="en-US" sz="2250" dirty="0"/>
          </a:p>
        </p:txBody>
      </p:sp>
      <p:sp>
        <p:nvSpPr>
          <p:cNvPr id="9" name="Téglalap 8"/>
          <p:cNvSpPr/>
          <p:nvPr/>
        </p:nvSpPr>
        <p:spPr>
          <a:xfrm>
            <a:off x="323528" y="263732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u="sng" dirty="0">
                <a:latin typeface="Comic Sans MS" panose="030F0702030302020204" pitchFamily="66" charset="0"/>
              </a:rPr>
              <a:t>A </a:t>
            </a:r>
            <a:r>
              <a:rPr lang="ro-RO" sz="3200" b="1" u="sng" dirty="0" err="1">
                <a:latin typeface="Comic Sans MS" panose="030F0702030302020204" pitchFamily="66" charset="0"/>
              </a:rPr>
              <a:t>két</a:t>
            </a:r>
            <a:r>
              <a:rPr lang="ro-RO" sz="3200" b="1" u="sng" dirty="0">
                <a:latin typeface="Comic Sans MS" panose="030F0702030302020204" pitchFamily="66" charset="0"/>
              </a:rPr>
              <a:t> </a:t>
            </a:r>
            <a:r>
              <a:rPr lang="ro-RO" sz="3200" b="1" u="sng" dirty="0" err="1">
                <a:latin typeface="Comic Sans MS" panose="030F0702030302020204" pitchFamily="66" charset="0"/>
              </a:rPr>
              <a:t>vérkör</a:t>
            </a:r>
            <a:endParaRPr lang="ro-RO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39135" y="458112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50" b="1" dirty="0">
                <a:solidFill>
                  <a:srgbClr val="FF0000"/>
                </a:solidFill>
                <a:latin typeface="Comic Sans MS" panose="030F0702030302020204" pitchFamily="66" charset="0"/>
              </a:rPr>
              <a:t>KIS VÉRKÖR (tüdővérkör)</a:t>
            </a:r>
            <a:r>
              <a:rPr lang="hu-HU" sz="2250" dirty="0">
                <a:latin typeface="Comic Sans MS" panose="030F0702030302020204" pitchFamily="66" charset="0"/>
              </a:rPr>
              <a:t>:  jobb kamrából indul – tüdőgyűjtőéren át – bal pitvarba tér vissza. (CO2 leadás-O2 felvétel)</a:t>
            </a:r>
          </a:p>
        </p:txBody>
      </p:sp>
      <p:pic>
        <p:nvPicPr>
          <p:cNvPr id="7170" name="Picture 2" descr="A szív és az erek szerkezete: - PDF Free Download">
            <a:extLst>
              <a:ext uri="{FF2B5EF4-FFF2-40B4-BE49-F238E27FC236}">
                <a16:creationId xmlns:a16="http://schemas.microsoft.com/office/drawing/2014/main" id="{3168C9F3-A5C4-4A71-A2C0-20606A49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6" y="1635304"/>
            <a:ext cx="3686623" cy="41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FF6957-8E54-4E48-943A-2422543F755B}"/>
              </a:ext>
            </a:extLst>
          </p:cNvPr>
          <p:cNvSpPr txBox="1"/>
          <p:nvPr/>
        </p:nvSpPr>
        <p:spPr>
          <a:xfrm>
            <a:off x="323528" y="260648"/>
            <a:ext cx="49914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latin typeface="Comic Sans MS" panose="030F0702030302020204" pitchFamily="66" charset="0"/>
              </a:rPr>
              <a:t>Két vérkör:</a:t>
            </a:r>
          </a:p>
          <a:p>
            <a:endParaRPr lang="hu-H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16">
            <a:extLst>
              <a:ext uri="{FF2B5EF4-FFF2-40B4-BE49-F238E27FC236}">
                <a16:creationId xmlns:a16="http://schemas.microsoft.com/office/drawing/2014/main" id="{9EA398CE-B03A-47BD-9BF5-9FE295C110D0}"/>
              </a:ext>
            </a:extLst>
          </p:cNvPr>
          <p:cNvSpPr txBox="1"/>
          <p:nvPr/>
        </p:nvSpPr>
        <p:spPr>
          <a:xfrm>
            <a:off x="107504" y="751636"/>
            <a:ext cx="8553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omic Sans MS" panose="030F0702030302020204" pitchFamily="66" charset="0"/>
              </a:rPr>
              <a:t>1. Nagy vérkör: szív-sejtek-szív, az </a:t>
            </a:r>
            <a:r>
              <a:rPr lang="hu-H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O2</a:t>
            </a:r>
            <a:r>
              <a:rPr lang="hu-HU" sz="2400" dirty="0">
                <a:latin typeface="Comic Sans MS" panose="030F0702030302020204" pitchFamily="66" charset="0"/>
              </a:rPr>
              <a:t> leadódik a sejteknek (az égéshez), a 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CO2</a:t>
            </a:r>
            <a:r>
              <a:rPr lang="hu-HU" sz="2400" dirty="0">
                <a:latin typeface="Comic Sans MS" panose="030F0702030302020204" pitchFamily="66" charset="0"/>
              </a:rPr>
              <a:t> visszajut a szívbe</a:t>
            </a:r>
          </a:p>
          <a:p>
            <a:pPr marL="342900" indent="-342900">
              <a:buAutoNum type="arabicPeriod" startAt="2"/>
            </a:pPr>
            <a:endParaRPr lang="hu-HU" sz="2400" dirty="0">
              <a:latin typeface="Comic Sans MS" panose="030F0702030302020204" pitchFamily="66" charset="0"/>
            </a:endParaRPr>
          </a:p>
          <a:p>
            <a:r>
              <a:rPr lang="hu-H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Bal pitvar              SE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JT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sz="2400" dirty="0">
                <a:latin typeface="Comic Sans MS" panose="030F0702030302020204" pitchFamily="66" charset="0"/>
              </a:rPr>
              <a:t>                  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Jobb kamra</a:t>
            </a:r>
          </a:p>
          <a:p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C89B8-D9C3-4FCA-A7A6-F922733C4C2A}"/>
              </a:ext>
            </a:extLst>
          </p:cNvPr>
          <p:cNvSpPr txBox="1"/>
          <p:nvPr/>
        </p:nvSpPr>
        <p:spPr>
          <a:xfrm>
            <a:off x="179512" y="2564904"/>
            <a:ext cx="8208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Comic Sans MS" panose="030F0702030302020204" pitchFamily="66" charset="0"/>
              </a:rPr>
              <a:t>2. Kis vérkör: szív-tüdő-szív , a 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CO2</a:t>
            </a:r>
            <a:r>
              <a:rPr lang="hu-HU" sz="2400" dirty="0">
                <a:latin typeface="Comic Sans MS" panose="030F0702030302020204" pitchFamily="66" charset="0"/>
              </a:rPr>
              <a:t>-s vér felfrissül </a:t>
            </a:r>
            <a:r>
              <a:rPr lang="hu-H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O2</a:t>
            </a:r>
            <a:r>
              <a:rPr lang="hu-HU" sz="2400" dirty="0">
                <a:latin typeface="Comic Sans MS" panose="030F0702030302020204" pitchFamily="66" charset="0"/>
              </a:rPr>
              <a:t>-esre a tüdőben</a:t>
            </a:r>
          </a:p>
          <a:p>
            <a:endParaRPr lang="hu-HU" sz="2400" dirty="0">
              <a:latin typeface="Comic Sans MS" panose="030F0702030302020204" pitchFamily="66" charset="0"/>
            </a:endParaRPr>
          </a:p>
          <a:p>
            <a:r>
              <a:rPr lang="hu-HU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Jobb pitvar</a:t>
            </a:r>
            <a:r>
              <a:rPr lang="hu-HU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                 </a:t>
            </a:r>
            <a:r>
              <a:rPr lang="hu-HU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TÜ</a:t>
            </a:r>
            <a:r>
              <a:rPr lang="hu-H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DŐ  </a:t>
            </a:r>
            <a:r>
              <a:rPr lang="hu-H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u-HU" sz="2400" dirty="0">
                <a:latin typeface="Comic Sans MS" panose="030F0702030302020204" pitchFamily="66" charset="0"/>
              </a:rPr>
              <a:t>               </a:t>
            </a:r>
            <a:r>
              <a:rPr lang="hu-H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Bal kamra</a:t>
            </a:r>
          </a:p>
        </p:txBody>
      </p:sp>
      <p:sp>
        <p:nvSpPr>
          <p:cNvPr id="7" name="Jobbra nyíl 12">
            <a:extLst>
              <a:ext uri="{FF2B5EF4-FFF2-40B4-BE49-F238E27FC236}">
                <a16:creationId xmlns:a16="http://schemas.microsoft.com/office/drawing/2014/main" id="{401B8AF2-7E7F-4208-A299-33F1B0E2A7C1}"/>
              </a:ext>
            </a:extLst>
          </p:cNvPr>
          <p:cNvSpPr/>
          <p:nvPr/>
        </p:nvSpPr>
        <p:spPr>
          <a:xfrm>
            <a:off x="2267744" y="3789040"/>
            <a:ext cx="843293" cy="23847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Jobbra nyíl 12">
            <a:extLst>
              <a:ext uri="{FF2B5EF4-FFF2-40B4-BE49-F238E27FC236}">
                <a16:creationId xmlns:a16="http://schemas.microsoft.com/office/drawing/2014/main" id="{264D7886-E0A7-4BF5-93C6-63EF4C72A1C9}"/>
              </a:ext>
            </a:extLst>
          </p:cNvPr>
          <p:cNvSpPr/>
          <p:nvPr/>
        </p:nvSpPr>
        <p:spPr>
          <a:xfrm>
            <a:off x="4788024" y="2021451"/>
            <a:ext cx="843293" cy="23847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Jobbra nyíl 28">
            <a:extLst>
              <a:ext uri="{FF2B5EF4-FFF2-40B4-BE49-F238E27FC236}">
                <a16:creationId xmlns:a16="http://schemas.microsoft.com/office/drawing/2014/main" id="{84B0474E-63F9-4A89-BA69-D90D16C00F7C}"/>
              </a:ext>
            </a:extLst>
          </p:cNvPr>
          <p:cNvSpPr/>
          <p:nvPr/>
        </p:nvSpPr>
        <p:spPr>
          <a:xfrm>
            <a:off x="2051720" y="1941409"/>
            <a:ext cx="970789" cy="2520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Jobbra nyíl 28">
            <a:extLst>
              <a:ext uri="{FF2B5EF4-FFF2-40B4-BE49-F238E27FC236}">
                <a16:creationId xmlns:a16="http://schemas.microsoft.com/office/drawing/2014/main" id="{93C15FE3-C660-4EF8-8A10-09774C54FCE9}"/>
              </a:ext>
            </a:extLst>
          </p:cNvPr>
          <p:cNvSpPr/>
          <p:nvPr/>
        </p:nvSpPr>
        <p:spPr>
          <a:xfrm>
            <a:off x="4932040" y="3775510"/>
            <a:ext cx="970789" cy="2520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42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3257</TotalTime>
  <Words>478</Words>
  <Application>Microsoft Office PowerPoint</Application>
  <PresentationFormat>On-screen Show (4:3)</PresentationFormat>
  <Paragraphs>63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Elemente care caracterizează România</dc:title>
  <dc:creator>Akos</dc:creator>
  <cp:lastModifiedBy>Inspectoratul Scolar</cp:lastModifiedBy>
  <cp:revision>379</cp:revision>
  <dcterms:created xsi:type="dcterms:W3CDTF">2009-09-27T18:13:42Z</dcterms:created>
  <dcterms:modified xsi:type="dcterms:W3CDTF">2025-05-26T06:55:59Z</dcterms:modified>
</cp:coreProperties>
</file>