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96" r:id="rId6"/>
    <p:sldId id="451" r:id="rId7"/>
    <p:sldId id="305" r:id="rId8"/>
    <p:sldId id="297" r:id="rId9"/>
    <p:sldId id="332" r:id="rId10"/>
    <p:sldId id="298" r:id="rId11"/>
    <p:sldId id="302" r:id="rId12"/>
    <p:sldId id="306" r:id="rId13"/>
    <p:sldId id="311" r:id="rId14"/>
    <p:sldId id="452" r:id="rId15"/>
    <p:sldId id="437" r:id="rId16"/>
    <p:sldId id="313" r:id="rId17"/>
    <p:sldId id="439" r:id="rId18"/>
    <p:sldId id="453" r:id="rId19"/>
    <p:sldId id="325" r:id="rId20"/>
    <p:sldId id="454" r:id="rId21"/>
    <p:sldId id="312" r:id="rId22"/>
    <p:sldId id="303" r:id="rId23"/>
    <p:sldId id="291" r:id="rId24"/>
    <p:sldId id="327" r:id="rId25"/>
    <p:sldId id="333" r:id="rId26"/>
    <p:sldId id="271" r:id="rId27"/>
  </p:sldIdLst>
  <p:sldSz cx="9144000" cy="6858000" type="screen4x3"/>
  <p:notesSz cx="6858000" cy="9144000"/>
  <p:defaultTextStyle>
    <a:defPPr>
      <a:defRPr lang="ro-R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745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howGuides="1">
      <p:cViewPr>
        <p:scale>
          <a:sx n="70" d="100"/>
          <a:sy n="70" d="100"/>
        </p:scale>
        <p:origin x="141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90626" y="1346947"/>
            <a:ext cx="7667244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690626" y="4282763"/>
            <a:ext cx="7667244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690626" y="1484779"/>
            <a:ext cx="7667244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13"/>
          <p:cNvGrpSpPr>
            <a:grpSpLocks noChangeAspect="1"/>
          </p:cNvGrpSpPr>
          <p:nvPr/>
        </p:nvGrpSpPr>
        <p:grpSpPr bwMode="auto">
          <a:xfrm>
            <a:off x="7234238" y="4106863"/>
            <a:ext cx="914400" cy="914400"/>
            <a:chOff x="9685338" y="4460675"/>
            <a:chExt cx="1080904" cy="1080902"/>
          </a:xfrm>
        </p:grpSpPr>
        <p:sp>
          <p:nvSpPr>
            <p:cNvPr id="8" name="Oval 7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15"/>
            <p:cNvSpPr>
              <a:spLocks noChangeArrowheads="1"/>
            </p:cNvSpPr>
            <p:nvPr/>
          </p:nvSpPr>
          <p:spPr bwMode="auto"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475220" cy="3035808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6600" b="1" cap="none" baseline="0">
                <a:blipFill dpi="0" rotWithShape="1">
                  <a:blip r:embed="rId3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2B731-5C17-443D-A0D1-491799A7C445}" type="datetimeFigureOut">
              <a:rPr lang="ro-RO"/>
            </a:fld>
            <a:endParaRPr lang="ro-RO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3763" y="4227513"/>
            <a:ext cx="895350" cy="639762"/>
          </a:xfrm>
        </p:spPr>
        <p:txBody>
          <a:bodyPr/>
          <a:lstStyle>
            <a:lvl1pPr>
              <a:defRPr sz="2800" b="1"/>
            </a:lvl1pPr>
          </a:lstStyle>
          <a:p>
            <a:pPr>
              <a:defRPr/>
            </a:pPr>
            <a:fld id="{10EA268C-A040-4A62-B60F-AFC909D5EFF7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37DF6-9707-4202-A843-98D032CB20EC}" type="datetimeFigureOut">
              <a:rPr lang="ro-RO"/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6AD91-96A9-4E28-8488-721AB1566160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DED27-D5DE-40C1-A8FF-EF4BE7709467}" type="datetimeFigureOut">
              <a:rPr lang="ro-RO"/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CE939-9A23-4319-B400-0206F2D531BE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E18ACD-1905-4E3D-AF89-9FEDDA828499}" type="datetimeFigureOut">
              <a:rPr lang="ro-RO"/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4EDBC-3C00-4938-B683-48CBB4A5E44D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4529541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26D7-D81F-440F-B172-3DEC0C8D3A3E}" type="datetimeFigureOut">
              <a:rPr lang="ro-RO"/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D46B6-15A1-48FE-B053-38AEE43EFC57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6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6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6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6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5" name="Group 10"/>
          <p:cNvGrpSpPr>
            <a:grpSpLocks noChangeAspect="1"/>
          </p:cNvGrpSpPr>
          <p:nvPr/>
        </p:nvGrpSpPr>
        <p:grpSpPr bwMode="auto">
          <a:xfrm>
            <a:off x="633413" y="2430463"/>
            <a:ext cx="914400" cy="914400"/>
            <a:chOff x="9685338" y="4460675"/>
            <a:chExt cx="1080904" cy="1080902"/>
          </a:xfrm>
        </p:grpSpPr>
        <p:sp>
          <p:nvSpPr>
            <p:cNvPr id="6" name="Oval 5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/>
          <a:lstStyle>
            <a:lvl1pPr>
              <a:lnSpc>
                <a:spcPct val="85000"/>
              </a:lnSpc>
              <a:defRPr sz="6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0" y="6272213"/>
            <a:ext cx="1982788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7ED9AD90-0937-4231-90C4-311D3BFB5B5D}" type="datetimeFigureOut">
              <a:rPr lang="ro-RO"/>
            </a:fld>
            <a:endParaRPr lang="ro-RO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4013" y="6281738"/>
            <a:ext cx="4745037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113" y="2508250"/>
            <a:ext cx="890587" cy="72072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C68A319-8D16-4649-A602-1EFD2CF5860F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F470E-6721-498F-9B70-5A3DB35918B6}" type="datetimeFigureOut">
              <a:rPr lang="ro-RO"/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5548-EE9A-438C-9F60-BB84A5E83699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3E077-FB11-4185-A185-8878CAF32BEB}" type="datetimeFigureOut">
              <a:rPr lang="ro-RO"/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2C46-9552-4EA1-95C3-FE5CE1CC5586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91553-D45B-4F07-985D-7C98FF9F3907}" type="datetimeFigureOut">
              <a:rPr lang="ro-RO"/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ED1EC-C8A5-4EE4-8740-6B15CD2F7F8D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7EB15-1BDD-45DB-9B64-5CAECD23C873}" type="datetimeFigureOut">
              <a:rPr lang="ro-RO"/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982A5-8071-4488-989D-7CBB1D738F88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/>
          <p:cNvGrpSpPr/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/>
            <p:cNvSpPr>
              <a:spLocks noChangeAspect="1"/>
            </p:cNvSpPr>
            <p:nvPr/>
          </p:nvSpPr>
          <p:spPr bwMode="auto"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8084C-F856-4787-AEA2-099E91599757}" type="datetimeFigureOut">
              <a:rPr lang="ro-RO"/>
            </a:fld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9DA89-3486-4123-A5F3-0806641E4049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/>
          <p:cNvGrpSpPr/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/>
            <p:cNvSpPr>
              <a:spLocks noChangeAspect="1"/>
            </p:cNvSpPr>
            <p:nvPr/>
          </p:nvSpPr>
          <p:spPr bwMode="auto"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9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281F6-B5D2-4B0B-A2B6-2A152D5D719D}" type="datetimeFigureOut">
              <a:rPr lang="ro-RO"/>
            </a:fld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22266-F65E-4820-B613-396B777FC44C}" type="slidenum">
              <a:rPr lang="ro-RO" altLang="ro-RO"/>
            </a:fld>
            <a:endParaRPr lang="ro-RO" alt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1"/>
          <p:cNvGrpSpPr/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35" name="Oval 8"/>
            <p:cNvSpPr>
              <a:spLocks noChangeAspect="1"/>
            </p:cNvSpPr>
            <p:nvPr/>
          </p:nvSpPr>
          <p:spPr bwMode="auto"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188"/>
            <a:ext cx="7772400" cy="1609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20900"/>
            <a:ext cx="77724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813" y="6272213"/>
            <a:ext cx="2454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16E18ACD-1905-4E3D-AF89-9FEDDA828499}" type="datetimeFigureOut">
              <a:rPr lang="ro-RO"/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213"/>
            <a:ext cx="4745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600" y="6272213"/>
            <a:ext cx="479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C34EDBC-3C00-4938-B683-48CBB4A5E44D}" type="slidenum">
              <a:rPr lang="ro-RO" altLang="ro-RO"/>
            </a:fld>
            <a:endParaRPr lang="ro-RO" alt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 kern="1200">
          <a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9pPr>
    </p:titleStyle>
    <p:bodyStyle>
      <a:lvl1pPr marL="182880" indent="-18288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880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205" indent="-182880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880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DFD76-C161-485B-AF35-59DC059CE37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787783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446895EB-76D5-4654-99A7-7F419806DA6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530" indent="-21463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hyperlink" Target="https://rocnee.eu/index.php/dcee-oriz/curriculum-oriz/programe-scolare-front/programe-scolare-in-vigoare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hyperlink" Target="https://www.facebook.com/pg/globaleducationweek/posts/?ref=page_interna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slide" Target="slide1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19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hyperlink" Target="https://forms.gle/2ckvq3hJpXpjWrKm6" TargetMode="External"/><Relationship Id="rId5" Type="http://schemas.openxmlformats.org/officeDocument/2006/relationships/hyperlink" Target="https://forms.gle/ZqcmhAxe2qLbDqws5" TargetMode="External"/><Relationship Id="rId4" Type="http://schemas.openxmlformats.org/officeDocument/2006/relationships/hyperlink" Target="https://docs.google.com/forms/d/e/1FAIpQLSeixI0Acc8wla0sDzJ-ZWP4rx0xqye1TXCaNk5R0k-6A1a0uA/viewform?usp=sf_link" TargetMode="External"/><Relationship Id="rId3" Type="http://schemas.openxmlformats.org/officeDocument/2006/relationships/hyperlink" Target="https://docs.google.com/spreadsheets/d/1Nkag_vBodhbdslFSP-WNpH3nAhADyz47D-PQbPX6U6E/edit?usp=sharing" TargetMode="External"/><Relationship Id="rId2" Type="http://schemas.openxmlformats.org/officeDocument/2006/relationships/hyperlink" Target="https://forms.gle/kmoEQTC3dyRdfM2z5" TargetMode="Externa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hyperlink" Target="https://www.edu.ro/OMEC_4350_2025_planuri_cadru_liceu_frecventa_z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79 Cel mai bun Powerpoint de fundal pentru prezentări profesio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17" y="2287219"/>
            <a:ext cx="4919283" cy="383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8416" y="2227287"/>
            <a:ext cx="828092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" algn="ctr" eaLnBrk="1" hangingPunct="1">
              <a:lnSpc>
                <a:spcPct val="130000"/>
              </a:lnSpc>
            </a:pPr>
            <a:r>
              <a:rPr lang="en-US" altLang="ro-RO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CONSFATUIRI</a:t>
            </a:r>
            <a:endParaRPr lang="en-US" altLang="ro-RO" sz="2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7305" algn="ctr" eaLnBrk="1" hangingPunct="1">
              <a:lnSpc>
                <a:spcPct val="130000"/>
              </a:lnSpc>
            </a:pPr>
            <a:r>
              <a:rPr lang="en-US" altLang="ro-RO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COORDONATORI </a:t>
            </a:r>
            <a:r>
              <a:rPr lang="ro-RO" alt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PENTRU </a:t>
            </a:r>
            <a:r>
              <a:rPr lang="en-US" altLang="ro-RO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PROIECTE </a:t>
            </a:r>
            <a:r>
              <a:rPr lang="ro-RO" altLang="ro-RO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ȘI PROGRAME EDUCATIVE</a:t>
            </a:r>
            <a:endParaRPr lang="ro-RO" altLang="ro-RO" sz="2000" b="1" dirty="0">
              <a:solidFill>
                <a:srgbClr val="002060"/>
              </a:solidFill>
            </a:endParaRPr>
          </a:p>
          <a:p>
            <a:pPr marL="27305" algn="ctr" eaLnBrk="1" hangingPunct="1"/>
            <a:endParaRPr lang="en-US" altLang="ro-RO" sz="2000" b="1" dirty="0">
              <a:solidFill>
                <a:srgbClr val="002060"/>
              </a:solidFill>
            </a:endParaRPr>
          </a:p>
          <a:p>
            <a:pPr marL="27305" algn="r" eaLnBrk="1" hangingPunct="1"/>
            <a:r>
              <a:rPr lang="ro-RO" altLang="ro-RO" sz="2000" b="1" dirty="0">
                <a:solidFill>
                  <a:srgbClr val="002060"/>
                </a:solidFill>
              </a:rPr>
              <a:t>                          </a:t>
            </a:r>
            <a:endParaRPr lang="ro-RO" altLang="ro-RO" sz="2000" b="1" dirty="0">
              <a:solidFill>
                <a:srgbClr val="00206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863600" y="1255713"/>
            <a:ext cx="7527925" cy="0"/>
          </a:xfrm>
          <a:prstGeom prst="line">
            <a:avLst/>
          </a:prstGeom>
          <a:ln w="15875" cmpd="thinThick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7" name="Subtitlu 9"/>
          <p:cNvSpPr>
            <a:spLocks noGrp="1"/>
          </p:cNvSpPr>
          <p:nvPr>
            <p:ph type="subTitle" idx="4294967295"/>
          </p:nvPr>
        </p:nvSpPr>
        <p:spPr>
          <a:xfrm>
            <a:off x="-3132856" y="1027031"/>
            <a:ext cx="2606427" cy="2400512"/>
          </a:xfrm>
        </p:spPr>
        <p:txBody>
          <a:bodyPr/>
          <a:lstStyle/>
          <a:p>
            <a:pPr marL="27305" algn="ctr" eaLnBrk="1" hangingPunct="1"/>
            <a:endParaRPr lang="ro-RO" altLang="ro-RO" sz="3600" b="1" dirty="0">
              <a:solidFill>
                <a:srgbClr val="922223"/>
              </a:solidFill>
              <a:latin typeface="Arial Black" panose="020B0A04020102020204" pitchFamily="34" charset="0"/>
            </a:endParaRPr>
          </a:p>
          <a:p>
            <a:pPr marL="27305" eaLnBrk="1" hangingPunct="1"/>
            <a:endParaRPr lang="ro-RO" altLang="ro-RO" sz="3600" dirty="0">
              <a:solidFill>
                <a:srgbClr val="320E04"/>
              </a:solidFill>
            </a:endParaRPr>
          </a:p>
        </p:txBody>
      </p:sp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1475656" y="855603"/>
            <a:ext cx="67687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ro-RO" b="1" dirty="0">
                <a:solidFill>
                  <a:srgbClr val="002060"/>
                </a:solidFill>
                <a:latin typeface="Arial" panose="020B0604020202020204" pitchFamily="34" charset="0"/>
              </a:rPr>
              <a:t>INSPECTORATUL </a:t>
            </a:r>
            <a:r>
              <a:rPr lang="ro-RO" altLang="ro-RO" b="1" dirty="0">
                <a:solidFill>
                  <a:srgbClr val="002060"/>
                </a:solidFill>
                <a:latin typeface="Arial" panose="020B0604020202020204" pitchFamily="34" charset="0"/>
              </a:rPr>
              <a:t>ŞCOLAR JUDEŢEAN SĂLAJ</a:t>
            </a:r>
            <a:endParaRPr lang="en-US" altLang="ro-RO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504" y="5758664"/>
            <a:ext cx="8028384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altLang="en-US" sz="1600" b="1" dirty="0">
                <a:solidFill>
                  <a:srgbClr val="002060"/>
                </a:solidFill>
              </a:rPr>
              <a:t>ZALĂU</a:t>
            </a:r>
            <a:r>
              <a:rPr lang="en-US" sz="1600" b="1" dirty="0">
                <a:solidFill>
                  <a:srgbClr val="002060"/>
                </a:solidFill>
              </a:rPr>
              <a:t>   </a:t>
            </a:r>
            <a:r>
              <a:rPr lang="ro-RO" sz="1600" b="1" dirty="0">
                <a:solidFill>
                  <a:srgbClr val="002060"/>
                </a:solidFill>
              </a:rPr>
              <a:t>26</a:t>
            </a:r>
            <a:r>
              <a:rPr lang="en-US" sz="1600" b="1" dirty="0">
                <a:solidFill>
                  <a:srgbClr val="002060"/>
                </a:solidFill>
              </a:rPr>
              <a:t>.09.2025</a:t>
            </a:r>
            <a:endParaRPr lang="ro-RO" sz="1600" b="1" dirty="0">
              <a:solidFill>
                <a:srgbClr val="002060"/>
              </a:solidFill>
            </a:endParaRPr>
          </a:p>
          <a:p>
            <a:pPr algn="ctr"/>
            <a:r>
              <a:rPr lang="en-US" altLang="ro-RO" sz="1600" b="1" dirty="0">
                <a:solidFill>
                  <a:srgbClr val="002060"/>
                </a:solidFill>
              </a:rPr>
              <a:t>INSPECTOR </a:t>
            </a:r>
            <a:r>
              <a:rPr lang="ro-RO" altLang="ro-RO" sz="1600" b="1" dirty="0">
                <a:solidFill>
                  <a:srgbClr val="002060"/>
                </a:solidFill>
              </a:rPr>
              <a:t>ȘCOLAR – PROF. DR. RUS MĂDĂLINA - IOANA</a:t>
            </a:r>
            <a:endParaRPr lang="ro-RO" altLang="ro-RO" sz="1600" b="1" dirty="0">
              <a:solidFill>
                <a:srgbClr val="002060"/>
              </a:solidFill>
            </a:endParaRPr>
          </a:p>
          <a:p>
            <a:pPr algn="ctr"/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" y="112655"/>
            <a:ext cx="4314421" cy="969081"/>
          </a:xfrm>
          <a:prstGeom prst="rect">
            <a:avLst/>
          </a:prstGeom>
        </p:spPr>
      </p:pic>
      <p:pic>
        <p:nvPicPr>
          <p:cNvPr id="6" name="Picture 2" descr="Education concept, open book on the desk in the classroom, chalkboard with education word, back to schoo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874" y="3850449"/>
            <a:ext cx="2305766" cy="164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5407620" cy="781081"/>
          </a:xfrm>
        </p:spPr>
        <p:txBody>
          <a:bodyPr>
            <a:noAutofit/>
          </a:bodyPr>
          <a:lstStyle/>
          <a:p>
            <a:pPr algn="ctr"/>
            <a:r>
              <a:rPr lang="ro-RO" sz="1800" dirty="0"/>
              <a:t>CONSILIERE și ORIENTARE/</a:t>
            </a:r>
            <a:br>
              <a:rPr lang="ro-RO" sz="1800" dirty="0"/>
            </a:br>
            <a:r>
              <a:rPr lang="ro-RO" sz="1800" dirty="0"/>
              <a:t>DEZVOLTARE PERSONALĂ:</a:t>
            </a:r>
            <a:endParaRPr lang="ro-RO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802765"/>
            <a:ext cx="9144000" cy="5226685"/>
          </a:xfrm>
        </p:spPr>
        <p:txBody>
          <a:bodyPr/>
          <a:lstStyle/>
          <a:p>
            <a:pPr marL="0" indent="0" algn="just">
              <a:buNone/>
            </a:pPr>
            <a:r>
              <a:rPr lang="ro-RO" sz="1800" b="1" dirty="0">
                <a:cs typeface="Calibri" panose="020F0502020204030204" pitchFamily="34" charset="0"/>
              </a:rPr>
              <a:t>Curriculum național: planurile-cadru, programele și manualele școlare,  în vigoare</a:t>
            </a:r>
            <a:endParaRPr lang="ro-RO" sz="1800" b="1" dirty="0">
              <a:cs typeface="Calibri" panose="020F0502020204030204" pitchFamily="34" charset="0"/>
            </a:endParaRPr>
          </a:p>
          <a:p>
            <a:pPr algn="just"/>
            <a:r>
              <a:rPr lang="ro-RO" sz="1800" b="1" i="1" dirty="0">
                <a:hlinkClick r:id="rId1"/>
              </a:rPr>
              <a:t>https://rocnee.eu/index.php/dcee-oriz/curriculum-oriz/programe-scolare-front/programe-scolare-in-vigoare</a:t>
            </a:r>
            <a:endParaRPr lang="ro-RO" sz="1800" b="1" i="1" dirty="0"/>
          </a:p>
          <a:p>
            <a:pPr algn="just"/>
            <a:r>
              <a:rPr lang="en-US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o-RO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lanuri - cadru pentru învățământul gimnazial</a:t>
            </a:r>
            <a:r>
              <a:rPr lang="ro-RO" altLang="zh-CN" sz="1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aprobate</a:t>
            </a:r>
            <a:r>
              <a:rPr lang="ro-RO" altLang="zh-CN" sz="1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prin OMENCS nr. 3590/5.04.2016,</a:t>
            </a:r>
            <a:r>
              <a:rPr lang="en-US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altLang="zh-CN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modific</a:t>
            </a:r>
            <a:r>
              <a:rPr lang="ro-RO" altLang="zh-CN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ările</a:t>
            </a:r>
            <a:r>
              <a:rPr lang="ro-RO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și completările ulterioare</a:t>
            </a:r>
            <a:r>
              <a:rPr lang="en-US" altLang="zh-CN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(OMEN 4221/2018)</a:t>
            </a:r>
            <a:r>
              <a:rPr lang="ro-RO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o-RO" sz="1800" b="1" i="1" dirty="0"/>
          </a:p>
          <a:p>
            <a:pPr algn="just">
              <a:buFontTx/>
              <a:buChar char="-"/>
            </a:pPr>
            <a:r>
              <a:rPr lang="ro-RO" altLang="ro-RO" sz="1800" dirty="0"/>
              <a:t>P</a:t>
            </a:r>
            <a:r>
              <a:rPr lang="it-IT" altLang="ro-RO" sz="1800" dirty="0"/>
              <a:t>rograme şcolare</a:t>
            </a:r>
            <a:r>
              <a:rPr lang="ro-RO" altLang="ro-RO" sz="1800" dirty="0"/>
              <a:t> (primar, gimnazial, liceal): </a:t>
            </a:r>
            <a:endParaRPr lang="ro-RO" altLang="ro-RO" sz="1800" dirty="0"/>
          </a:p>
          <a:p>
            <a:pPr algn="just">
              <a:buFontTx/>
              <a:buChar char="-"/>
            </a:pPr>
            <a:r>
              <a:rPr lang="ro-RO" altLang="ro-RO" sz="1800" dirty="0"/>
              <a:t>C</a:t>
            </a:r>
            <a:r>
              <a:rPr lang="en-US" altLang="ro-RO" sz="1800" dirty="0" err="1"/>
              <a:t>onsilier</a:t>
            </a:r>
            <a:r>
              <a:rPr lang="ro-RO" altLang="ro-RO" sz="1800" dirty="0"/>
              <a:t>e</a:t>
            </a:r>
            <a:r>
              <a:rPr lang="en-US" altLang="ro-RO" sz="1800" dirty="0"/>
              <a:t> </a:t>
            </a:r>
            <a:r>
              <a:rPr lang="ro-RO" altLang="ro-RO" sz="1800" dirty="0"/>
              <a:t>și dezvoltare personală cls. V-VIII (aprobate prin OMEN nr. 3393/2017) </a:t>
            </a:r>
            <a:endParaRPr lang="ro-RO" altLang="ro-RO" sz="1800" dirty="0"/>
          </a:p>
          <a:p>
            <a:pPr algn="just">
              <a:buFontTx/>
              <a:buChar char="-"/>
            </a:pPr>
            <a:r>
              <a:rPr lang="ro-RO" altLang="ro-RO" sz="1800" dirty="0"/>
              <a:t>Consiliere și orientare cls. IX-XII/dirigenție ( programe școlare - OMEC nr. 5287/2006 </a:t>
            </a:r>
            <a:endParaRPr lang="ro-RO" altLang="ro-RO" sz="1800" dirty="0"/>
          </a:p>
          <a:p>
            <a:pPr algn="just">
              <a:buFontTx/>
              <a:buChar char="-"/>
            </a:pPr>
            <a:r>
              <a:rPr lang="ro-RO" altLang="ro-RO" sz="1800" dirty="0"/>
              <a:t>OMEC nr. 5132/2009 privind activitățile specifice funcției de diriginte )</a:t>
            </a:r>
            <a:endParaRPr lang="ro-RO" altLang="ro-RO" sz="1800" dirty="0"/>
          </a:p>
          <a:p>
            <a:pPr algn="just">
              <a:buFontTx/>
              <a:buChar char="-"/>
            </a:pPr>
            <a:r>
              <a:rPr lang="ro-RO" sz="1800" dirty="0">
                <a:cs typeface="Calibri" panose="020F0502020204030204" pitchFamily="34" charset="0"/>
              </a:rPr>
              <a:t>Nota 128RS/26.08.2021 – prof. diriginți nu solicită/colectează și prelucrează informații cu privire la locul de muncă, ocupația sau profesia părinților/reprezentanților legali ai elevilor</a:t>
            </a:r>
            <a:endParaRPr lang="ro-RO" sz="1800" dirty="0">
              <a:cs typeface="Calibri" panose="020F0502020204030204" pitchFamily="34" charset="0"/>
            </a:endParaRPr>
          </a:p>
          <a:p>
            <a:pPr algn="just">
              <a:buFontTx/>
              <a:buChar char="-"/>
            </a:pPr>
            <a:r>
              <a:rPr lang="ro-RO" sz="1800" b="1" dirty="0">
                <a:solidFill>
                  <a:schemeClr val="tx1"/>
                </a:solidFill>
              </a:rPr>
              <a:t>Atributii- Profesorul Diriginte- art: 64-70/ROFUIP</a:t>
            </a:r>
            <a:endParaRPr lang="ro-RO" sz="1800" b="1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o-RO" sz="1800" b="1" u="sng" dirty="0">
              <a:solidFill>
                <a:schemeClr val="tx1"/>
              </a:solidFill>
            </a:endParaRPr>
          </a:p>
          <a:p>
            <a:endParaRPr lang="ro-RO" b="1" u="sng" dirty="0"/>
          </a:p>
        </p:txBody>
      </p:sp>
      <p:pic>
        <p:nvPicPr>
          <p:cNvPr id="5" name="Picture 4" descr="79 Cel mai bun Powerpoint de fundal pentru prezentări profesio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490151" y="2325"/>
            <a:ext cx="2574231" cy="21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040" y="1052736"/>
            <a:ext cx="8640960" cy="597666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Educatorii-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puericultori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/Educatoarele/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Învăţătorii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/Institutorii/Profesorii pentru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preşcolar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/primar/ 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Profesorii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diriginţi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au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obligaţia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prezenta la începutul fiecărui an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elevilor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regulamentul de organizare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funcţionare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2500" b="1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Directorul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numeşte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după consultarea consiliului profesoral, în baza hotărârii consiliului de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administraţie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profesorii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diriginţi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clase, precum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coordonatorul pentru proiecte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programe educative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extraşcolare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sz="25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Consiliul clasei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funcţionează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în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primar, gimnazial, liceal, profesional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postliceal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este constituit din totalitatea personalului didactic care predă la clasa respectivă, din cel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părinte delegat al comitetului de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clasei, cu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claselor din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postliceal,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pentru toate clasele, cu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celor din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primar, reprezentantul elevilor clasei respective, desemnat prin vot secret de către elevii clasei.</a:t>
            </a:r>
            <a:endParaRPr lang="ro-RO" sz="25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Preşedintele</a:t>
            </a:r>
            <a:r>
              <a:rPr lang="ro-RO" sz="25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consiliului 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clasei este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/institutorul/profesorul pentru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primar, respectiv profesorul diriginte, în cazul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învăţământului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gimnazial, liceal, profesional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postliceal.</a:t>
            </a:r>
            <a:endParaRPr lang="ro-RO" sz="25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Consiliul clasei se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întruneşte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cel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două ori pe an sau ori de câte ori este necesar, la solicitarea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învăţătorului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/institutorului/profesorului pentru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primar, respectiv a profesorului diriginte, a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reprezentanţilor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elevilor.</a:t>
            </a:r>
            <a:endParaRPr lang="ro-RO" sz="25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În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obiective, cum ar fi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calamităţi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intemperii, epidemii, pandemii, alte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excepţionale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şedinţele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consiliului clasei se pot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desfăşura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online, prin mijloace electronice de comunicare în sistem de </a:t>
            </a:r>
            <a:r>
              <a:rPr lang="ro-RO" sz="25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videoconferinţă</a:t>
            </a:r>
            <a:r>
              <a:rPr lang="ro-RO" sz="25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25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6824" y="260648"/>
            <a:ext cx="7118350" cy="450851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Profesorul diriginte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5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o-RO" sz="18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Atribuții conform ROFUIP/2024 – Secțiunea 2, Art. 64- 69</a:t>
            </a:r>
            <a:endParaRPr lang="ro-RO" sz="1800" b="1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65. 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(5) Profesorul diriginte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desfăşoară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în 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colaborare cu consilierul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partenerii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comunitatea locală,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consiliere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vocaţională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orientare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profesională, pe tot parcursul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învăţământului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gimnazial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vizând aspecte referitoare la: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autocunoaşterea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autoevaluarea,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lumea muncii: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producţie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salariu,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şomaj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antreprenoriat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aspecte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psiho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-sociale, juridice ale muncii,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muncă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comunicare,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explorarea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diversităţii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profesiilor, meseriilor etc. din mediul de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viaţă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imediat, cel comunitar, regional,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exemple de aplicare a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cunoştinţelor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şcolare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în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viaţa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practică,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luarea deciziilor legate de continuarea studiilor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carieră prin valorificarea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informaţiilor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despre sine,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educaţie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ocupaţii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7000"/>
              </a:lnSpc>
              <a:spcBef>
                <a:spcPts val="0"/>
              </a:spcBef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implicarea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părinţilor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reprezentanţilor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legali în consilierea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vocaţională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beneficiarilor primari,</a:t>
            </a:r>
            <a:endParaRPr lang="ro-RO" sz="1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(8) Profesorul diriginte colaborează cu consilierul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mediatorul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mediatorul sanitar pentru 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consilierea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psihologică a elevelor gravide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beneficiarilor primari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privire la drepturile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educaţionale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cele privind starea de sănătate.</a:t>
            </a:r>
            <a:endParaRPr lang="ro-RO" sz="18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7000"/>
              </a:lnSpc>
              <a:spcBef>
                <a:spcPts val="0"/>
              </a:spcBef>
            </a:pP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8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8640"/>
            <a:ext cx="8424936" cy="648071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Art. 68</a:t>
            </a:r>
            <a:endParaRPr lang="ro-RO" sz="24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g)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acţiuni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pentru prevenirea consumului de droguri în rândul beneficiarilor primari, inclusiv cele în colaborare cu centrele de prevenire, evaluare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consiliere antidrog;</a:t>
            </a:r>
            <a:endParaRPr lang="ro-RO" sz="24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h)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cunoaştere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intercunoaştere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teambuilding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/dezvoltare a coeziunii de grup în vederea formării unei culturi bazate pe respect, încredere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susţinere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reciprocă la nivelul clasei.</a:t>
            </a:r>
            <a:endParaRPr lang="ro-RO" sz="24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ro-RO" sz="24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</a:rPr>
              <a:t>Art. 69 </a:t>
            </a:r>
            <a:endParaRPr lang="ro-RO" sz="2400" noProof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i) completează documentele specifice colectivului de elevi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monitorizează completarea portofoliului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 beneficiarilor primari;</a:t>
            </a:r>
            <a:endParaRPr lang="ro-RO" sz="2400" b="1" noProof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j)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întocmeşte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calendarul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activităţilor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educative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ale clasei;</a:t>
            </a:r>
            <a:endParaRPr lang="ro-RO" sz="2400" noProof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k) la finalizarea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învăţământului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gimnazial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liceal, profesorul consilier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dirigintele emit 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câte o recomandare consultativă de încadrare într-o formă de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nivel superior, având caracter de orientare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pentru fiecare elev în parte. Pentru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absolvenţii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liceal se poate realiza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 recomandare sub forma unei orientări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vocaţionale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încadrare pe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piaţa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forţei</a:t>
            </a:r>
            <a:r>
              <a:rPr lang="ro-RO" sz="24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muncă.</a:t>
            </a:r>
            <a:endParaRPr lang="ro-RO" sz="2400" noProof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60648"/>
            <a:ext cx="8136904" cy="6408712"/>
          </a:xfrm>
        </p:spPr>
        <p:txBody>
          <a:bodyPr>
            <a:normAutofit/>
          </a:bodyPr>
          <a:lstStyle/>
          <a:p>
            <a:pPr algn="just"/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 realizarea unei comunicări constante cu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legali, profesorul </a:t>
            </a:r>
            <a:r>
              <a:rPr lang="ro-RO" sz="195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diriginte </a:t>
            </a:r>
            <a:r>
              <a:rPr lang="ro-RO" sz="195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stabileşte</a:t>
            </a:r>
            <a:r>
              <a:rPr lang="ro-RO" sz="195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în acord cu </a:t>
            </a:r>
            <a:r>
              <a:rPr lang="ro-RO" sz="195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aceştia</a:t>
            </a:r>
            <a:r>
              <a:rPr lang="ro-RO" sz="195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lunar, o întâlnire pentru prezentarea </a:t>
            </a:r>
            <a:r>
              <a:rPr lang="ro-RO" sz="195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situaţiei</a:t>
            </a:r>
            <a:r>
              <a:rPr lang="ro-RO" sz="195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95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sz="195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elevilor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pentru discutarea problemelor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educaţionale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comportamentale specifice ale acestora. În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obiective cum ar fi: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calamităţi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intemperii, epidemii, pandemii, alte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excepţionale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aceste întâlniri se pot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desfăşura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online, prin mijloace electronice de comunicare, în sistem de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videoconferinţă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195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o-RO" sz="195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orelor dedicate întâlnirilor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diriginţilor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legali de la fiecare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formaţiune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studiu se comunică elevilor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reprezentanţilor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legali ai acestora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afişează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avizier sau pe site-ul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195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o-RO" sz="195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Întâlnirea cu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legali se recomandă a fi individuală, în conformitate cu o programare stabilită în prealabil. La această întâlnire, la solicitarea părintelui/reprezentantului legal sau a dirigintelui, poate participa </a:t>
            </a:r>
            <a:r>
              <a:rPr lang="ro-RO" sz="195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95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elevul.</a:t>
            </a:r>
            <a:endParaRPr lang="ro-RO" sz="195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95144"/>
            <a:ext cx="7385051" cy="825500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Coordonatorul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proiecte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programe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educative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şcolare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endParaRPr lang="en-US" sz="21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340768"/>
            <a:ext cx="8640959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60. - ROFUIP</a:t>
            </a:r>
            <a:endParaRPr lang="ro-RO" sz="18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Coordonatorul pentru proiecte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programe educative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coordonează activitatea educativă din unitatea de </a:t>
            </a:r>
            <a:r>
              <a:rPr lang="ro-RO" sz="1800" b="1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iniţiază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organizează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desfăşoară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extracurriculare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nivelul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unităţii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cu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diriginţii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cu responsabilul comisiei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primar, cu consiliul reprezentativ al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părinţilor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reprezentanţilor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legali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asociaţia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acolo unde aceasta există, cu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reprezentanţi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ai consiliului beneficiarilor primari, cu consilierul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partenerii guvernamentali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neguvernamentali.</a:t>
            </a:r>
            <a:endParaRPr lang="ro-RO" sz="18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În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unităţile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preuniversitar care au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obţinut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acreditare Erasmus+ sau, în lipsa acreditării, în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unităţile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u="sng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 care se derulează mai mult de trei proiecte din cadrul unor programe ale UE în domeniul </a:t>
            </a:r>
            <a:r>
              <a:rPr lang="ro-RO" sz="1800" b="1" u="sng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educaţiei</a:t>
            </a:r>
            <a:r>
              <a:rPr lang="ro-RO" sz="1800" b="1" u="sng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 formării profesionale, directorul poate numi, după consultarea consiliului profesoral, în baza hotărârii consiliului de </a:t>
            </a:r>
            <a:r>
              <a:rPr lang="ro-RO" sz="1800" b="1" u="sng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administraţie</a:t>
            </a:r>
            <a:r>
              <a:rPr lang="ro-RO" sz="1800" b="1" u="sng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un coordonator pentru proiecte </a:t>
            </a:r>
            <a:r>
              <a:rPr lang="ro-RO" sz="1800" b="1" u="sng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educaţionale</a:t>
            </a:r>
            <a:r>
              <a:rPr lang="ro-RO" sz="1800" b="1" u="sng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europene. 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 cazul în care unitatea de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nu este acreditată sau derulează mai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puţin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trei proiecte din cadrul unor programe ale UE în domeniul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educaţiei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 formării profesionale,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atribuţiile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coordonatorului pentru proiecte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europene sunt îndeplinite de coordonatorul pentru proiecte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programe educative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18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Legea învățământului preuniversitar nr. 198/2023, cu modificările și completările ulterioare -Capitolul XI - Răspunderea </a:t>
            </a:r>
            <a:r>
              <a:rPr lang="ro-RO" sz="1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contravenţională</a:t>
            </a: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Art. 148 </a:t>
            </a:r>
            <a:endParaRPr lang="ro-RO" sz="18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1800" noProof="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Anexa 5 – ROFUIP – Contractul educațional</a:t>
            </a:r>
            <a:endParaRPr lang="ro-RO" sz="1800" noProof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067550" cy="450850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Concursuri naționale</a:t>
            </a:r>
            <a:br>
              <a:rPr lang="ro-RO" dirty="0"/>
            </a:br>
            <a:br>
              <a:rPr lang="ro-RO" dirty="0"/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330" y="1628800"/>
            <a:ext cx="8207150" cy="482453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de proiecte de mediu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„Sanitarii pricepuți”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de proiecte antidrog „Împreună”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Concursurile naționale „Cu viața mea apăr viața” și „Prietenii Pompierilor”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„Alege! Este dreptul tău!!”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„Educație rutieră, educație pentru viață”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Concursurile naționale din cadrul SNAC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de reviste școlare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„Tinere condeie”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„Parteneriat în educație, prezent și perspective”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„Tineri în pădurile Europei”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„Ia atitudine, spune Stop violenței!”</a:t>
            </a: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7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600" y="476672"/>
            <a:ext cx="6654799" cy="47625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Proiecte, parteneriate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</a:t>
            </a:r>
            <a:r>
              <a:rPr lang="ro-RO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ități</a:t>
            </a:r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extrașcolare</a:t>
            </a:r>
            <a:br>
              <a:rPr lang="ro-RO" dirty="0"/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556792"/>
            <a:ext cx="7992888" cy="504056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septembrie – Ziua de Curățenie Națională – 202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Asociația 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GB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Do It, Romania! 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Campania Națională 19 Zile de activism în prevenirea abuzurilor și violențelor asupra copiilor și tinerilor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Festivalul „Bucuria Lecturii”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ENGIE România și „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Romania” - „Întâlnire cu energia”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Maspex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Romania – 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Tedi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Școala Siguranței – pentru elevii clasa I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Maspex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România – 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Tedi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și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ietenii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naturii – învățământ preșcolar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EDIT – Programul națională de siguranță în școli (PNSS)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Fundația Noi orizonturi – 6 proiecte distincte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Organizația Națională Cercetașii României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Cluburilor 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District 124 România (</a:t>
            </a:r>
            <a:r>
              <a:rPr lang="ro-RO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D124 RO)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Valorile Neamului 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Fundația World Vision România</a:t>
            </a:r>
            <a:endParaRPr lang="ro-RO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altLang="ro-RO" sz="16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Săptămâna Educației Globale</a:t>
            </a:r>
            <a:r>
              <a:rPr lang="ro-RO" altLang="ro-RO" sz="1600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GB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o-RO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17-24 noiembrie 2025, cu tema „</a:t>
            </a:r>
            <a:r>
              <a:rPr lang="ro-RO" sz="1600" dirty="0">
                <a:solidFill>
                  <a:schemeClr val="tx1"/>
                </a:solidFill>
              </a:rPr>
              <a:t>Construirea unui viitor just, pașnic și sustenabil</a:t>
            </a:r>
            <a:r>
              <a:rPr lang="ro-RO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GB" sz="1600" dirty="0" err="1">
                <a:solidFill>
                  <a:srgbClr val="FB4A18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"/>
              </a:rPr>
              <a:t>Pagina</a:t>
            </a:r>
            <a:r>
              <a:rPr lang="en-GB" sz="1600" dirty="0">
                <a:solidFill>
                  <a:srgbClr val="FB4A18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"/>
              </a:rPr>
              <a:t> fb Global Education Week - </a:t>
            </a:r>
            <a:r>
              <a:rPr lang="en-GB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"/>
              </a:rPr>
              <a:t>Romania</a:t>
            </a:r>
            <a:endParaRPr lang="ro-RO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620688"/>
            <a:ext cx="7042150" cy="5080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AVIZE activități extrașcolare</a:t>
            </a:r>
            <a:endParaRPr lang="ro-RO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330" y="2125267"/>
            <a:ext cx="8063134" cy="425606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Asociația VOLENS – „Patrula de reciclare”</a:t>
            </a:r>
            <a:endParaRPr lang="ro-RO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Asociația Sărbătoarea Gustului – Bun pentru gust, bun pentru sănătate, bun pentru planetă!</a:t>
            </a:r>
            <a:endParaRPr lang="ro-RO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RLG REBAT Romania SRL</a:t>
            </a:r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Olimpiada deșeurilor</a:t>
            </a:r>
            <a:endParaRPr lang="ro-RO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rogramul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Always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informare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tinerelor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/tinerilor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aflate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/ți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v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rsta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pubert</a:t>
            </a:r>
            <a:r>
              <a:rPr lang="ro-RO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ăț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(P&amp;G)</a:t>
            </a:r>
            <a:endParaRPr lang="ro-RO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Unilever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 educațional „</a:t>
            </a:r>
            <a:r>
              <a:rPr lang="ro-RO" sz="1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încredere în tine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ro-RO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Asociația Română de Educație în Alergii (AREA) – proiectul ”</a:t>
            </a:r>
            <a:r>
              <a:rPr lang="ro-RO" sz="1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Alergino</a:t>
            </a:r>
            <a:r>
              <a:rPr lang="ro-RO" sz="1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ro-RO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Domestos</a:t>
            </a:r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posibil să continue</a:t>
            </a:r>
            <a:endParaRPr lang="ro-RO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 avize ....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5" y="0"/>
            <a:ext cx="7871693" cy="1405970"/>
          </a:xfrm>
        </p:spPr>
        <p:txBody>
          <a:bodyPr>
            <a:normAutofit/>
          </a:bodyPr>
          <a:lstStyle/>
          <a:p>
            <a:r>
              <a:rPr lang="ro-RO" dirty="0">
                <a:latin typeface="Arial Narrow" panose="020B0606020202030204" pitchFamily="34" charset="0"/>
              </a:rPr>
              <a:t>Calendarul activităților extrașcolare</a:t>
            </a:r>
            <a:endParaRPr lang="ro-RO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91736" y="1641020"/>
            <a:ext cx="8064896" cy="3559179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Regulamentul de organizare a activităților cuprinse în calendarul activităților educative, școlare și extrașcolare, aprobat prin OMECTS nr. 3035/2012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Procedura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selectie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proiectelor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CAEJ/</a:t>
            </a: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CPEERI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/C</a:t>
            </a: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PEENI</a:t>
            </a:r>
            <a:endParaRPr 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Formularul de aplicație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depunerea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proiectelor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la I.S.J.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Fișa de evaluare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o-RO" sz="2600" dirty="0">
                <a:latin typeface="Arial" panose="020B0604020202020204" pitchFamily="34" charset="0"/>
                <a:cs typeface="Arial" panose="020B0604020202020204" pitchFamily="34" charset="0"/>
              </a:rPr>
              <a:t>- Instruire coordonatori </a:t>
            </a:r>
            <a:endParaRPr 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o-RO" sz="1200" dirty="0"/>
          </a:p>
        </p:txBody>
      </p:sp>
      <p:sp>
        <p:nvSpPr>
          <p:cNvPr id="6" name="Rectangle 5"/>
          <p:cNvSpPr/>
          <p:nvPr/>
        </p:nvSpPr>
        <p:spPr>
          <a:xfrm>
            <a:off x="395536" y="1004386"/>
            <a:ext cx="903512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012" y="1344197"/>
            <a:ext cx="8435975" cy="865188"/>
          </a:xfrm>
        </p:spPr>
        <p:txBody>
          <a:bodyPr>
            <a:noAutofit/>
          </a:bodyPr>
          <a:lstStyle/>
          <a:p>
            <a:pPr marL="27305" algn="ctr" eaLnBrk="1" fontAlgn="auto" hangingPunct="1">
              <a:lnSpc>
                <a:spcPct val="130000"/>
              </a:lnSpc>
              <a:spcAft>
                <a:spcPts val="0"/>
              </a:spcAft>
              <a:defRPr/>
            </a:pPr>
            <a:r>
              <a:rPr lang="en-US" sz="3200" dirty="0">
                <a:solidFill>
                  <a:srgbClr val="002060"/>
                </a:solidFill>
                <a:latin typeface="Arial Black" panose="020B0A04020102020204" pitchFamily="34" charset="0"/>
              </a:rPr>
              <a:t>CONSFATUIRI CONSILIERI</a:t>
            </a:r>
            <a:r>
              <a:rPr lang="ro-RO" sz="3200" dirty="0">
                <a:solidFill>
                  <a:srgbClr val="002060"/>
                </a:solidFill>
                <a:latin typeface="Arial Black" panose="020B0A04020102020204" pitchFamily="34" charset="0"/>
              </a:rPr>
              <a:t> EDUCATIVI</a:t>
            </a:r>
            <a:br>
              <a:rPr lang="ro-RO" sz="3200" dirty="0">
                <a:solidFill>
                  <a:srgbClr val="002060"/>
                </a:solidFill>
              </a:rPr>
            </a:br>
            <a:endParaRPr lang="en-US" sz="3200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90538" y="2492375"/>
            <a:ext cx="8374062" cy="45608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o-RO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2" action="ppaction://hlinksldjump"/>
              </a:rPr>
              <a:t>Cadrul normativ privind organizarea procesului de învățământ în anul </a:t>
            </a:r>
            <a:r>
              <a:rPr lang="ro-RO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2" action="ppaction://hlinksldjump"/>
              </a:rPr>
              <a:t>şcolar</a:t>
            </a:r>
            <a:r>
              <a:rPr lang="ro-RO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2" action="ppaction://hlinksldjump"/>
              </a:rPr>
              <a:t> 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202</a:t>
            </a:r>
            <a:r>
              <a:rPr lang="ro-RO" altLang="ro-RO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5-2026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o-RO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Structura 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p</a:t>
            </a:r>
            <a:r>
              <a:rPr lang="ro-RO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ortofoliului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consilierului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3" action="ppaction://hlinksldjump"/>
              </a:rPr>
              <a:t>educativ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4" action="ppaction://hlinksldjump"/>
              </a:rPr>
              <a:t>Calendarul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4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4" action="ppaction://hlinksldjump"/>
              </a:rPr>
              <a:t>activitatii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4" action="ppaction://hlinksldjump"/>
              </a:rPr>
              <a:t> educative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Proiecte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si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programe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5" action="ppaction://hlinksldjump"/>
              </a:rPr>
              <a:t> educative 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6" action="ppaction://hlinksldjump"/>
              </a:rPr>
              <a:t>Raportari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7" action="ppaction://hlinksldjump"/>
              </a:rPr>
              <a:t>Consiliul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  <a:hlinkClick r:id="rId7" action="ppaction://hlinksldjump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  <a:hlinkClick r:id="rId7" action="ppaction://hlinksldjump"/>
              </a:rPr>
              <a:t>consultativ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/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</a:rPr>
              <a:t>Cercuri</a:t>
            </a:r>
            <a:r>
              <a:rPr lang="en-US" altLang="ro-RO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altLang="ro-RO" sz="2400" dirty="0" err="1">
                <a:solidFill>
                  <a:srgbClr val="002060"/>
                </a:solidFill>
                <a:latin typeface="Arial Narrow" panose="020B0606020202030204" pitchFamily="34" charset="0"/>
              </a:rPr>
              <a:t>pedagogice</a:t>
            </a:r>
            <a:endParaRPr lang="en-US" altLang="ro-RO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endParaRPr lang="en-US" altLang="ro-RO" sz="3200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" y="112655"/>
            <a:ext cx="4314421" cy="96908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itlu 7"/>
          <p:cNvSpPr>
            <a:spLocks noGrp="1"/>
          </p:cNvSpPr>
          <p:nvPr>
            <p:ph type="title"/>
          </p:nvPr>
        </p:nvSpPr>
        <p:spPr>
          <a:xfrm>
            <a:off x="714375" y="157885"/>
            <a:ext cx="7715250" cy="431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rgbClr val="002060"/>
                </a:solidFill>
              </a:rPr>
              <a:t>PROGRAME  EDUCATIVE :</a:t>
            </a:r>
            <a:endParaRPr lang="ro-RO" sz="3200" dirty="0">
              <a:solidFill>
                <a:srgbClr val="002060"/>
              </a:solidFill>
            </a:endParaRPr>
          </a:p>
        </p:txBody>
      </p:sp>
      <p:sp>
        <p:nvSpPr>
          <p:cNvPr id="17411" name="Substituent conținut 8"/>
          <p:cNvSpPr>
            <a:spLocks noGrp="1"/>
          </p:cNvSpPr>
          <p:nvPr>
            <p:ph idx="1"/>
          </p:nvPr>
        </p:nvSpPr>
        <p:spPr>
          <a:xfrm>
            <a:off x="-108520" y="476672"/>
            <a:ext cx="9144000" cy="6264696"/>
          </a:xfrm>
        </p:spPr>
        <p:txBody>
          <a:bodyPr rtlCol="0">
            <a:normAutofit fontScale="95000" lnSpcReduction="20000"/>
          </a:bodyPr>
          <a:lstStyle/>
          <a:p>
            <a:pPr marL="704850" lvl="1" indent="-342900" eaLnBrk="1" fontAlgn="auto" hangingPunct="1">
              <a:lnSpc>
                <a:spcPct val="80000"/>
              </a:lnSpc>
              <a:buFontTx/>
              <a:buChar char="-"/>
              <a:tabLst>
                <a:tab pos="361950" algn="l"/>
              </a:tabLst>
              <a:defRPr/>
            </a:pPr>
            <a:endParaRPr lang="ro-RO" altLang="ro-RO" sz="2300" dirty="0">
              <a:cs typeface="Arial" panose="020B0604020202020204" pitchFamily="34" charset="0"/>
            </a:endParaRPr>
          </a:p>
          <a:p>
            <a:pPr marL="704850" lvl="1" indent="-342900" eaLnBrk="1" fontAlgn="auto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tabLst>
                <a:tab pos="361950" algn="l"/>
              </a:tabLst>
              <a:defRPr/>
            </a:pPr>
            <a:r>
              <a:rPr lang="en-US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PREVENIREA CONSUMULUI DE DROGURI</a:t>
            </a:r>
            <a:r>
              <a:rPr lang="ro-RO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MEC:</a:t>
            </a:r>
            <a:r>
              <a:rPr lang="ro-RO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https://s9.ro/2fnh -</a:t>
            </a:r>
            <a:r>
              <a:rPr lang="ro-RO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raportare la zi, după încheierea activității </a:t>
            </a:r>
            <a:endParaRPr lang="ro-RO" altLang="ro-RO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04850" lvl="1" indent="-342900" eaLnBrk="1" fontAlgn="auto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Concursul naţional „Mesajul meu antidrog”/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7700" lvl="1" indent="-285750" eaLnBrk="1" fontAlgn="auto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361950" algn="l"/>
                <a:tab pos="633095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Concursul naţional de proiecte antidrog „Împreună” – CAEN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7700" lvl="1" indent="-285750" eaLnBrk="1" fontAlgn="auto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361950" algn="l"/>
                <a:tab pos="633095" algn="l"/>
              </a:tabLst>
              <a:defRPr/>
            </a:pPr>
            <a:r>
              <a:rPr lang="ro-RO" altLang="ro-RO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Informații utile</a:t>
            </a: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https://preventis.ro/materiale-de-prevenire/</a:t>
            </a:r>
            <a:endParaRPr lang="ro-RO" altLang="ro-RO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None/>
              <a:tabLst>
                <a:tab pos="361950" algn="l"/>
              </a:tabLst>
              <a:defRPr/>
            </a:pPr>
            <a:endParaRPr lang="ro-RO" altLang="ro-RO" sz="1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04850" lvl="1" indent="-342900" eaLnBrk="1" fontAlgn="auto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  <a:tabLst>
                <a:tab pos="361950" algn="l"/>
              </a:tabLst>
              <a:defRPr/>
            </a:pPr>
            <a:r>
              <a:rPr lang="en-US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PREVENIREA VIOLENTEI SI SIGURANTA IN SCOLI</a:t>
            </a:r>
            <a:r>
              <a:rPr lang="ro-RO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vezi adresa ISJ SJ </a:t>
            </a:r>
            <a:r>
              <a:rPr lang="ro-RO" altLang="ro-R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ro-R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Planul Național de combatere a violenței HG 1065/2024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None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Ordin 6235/2023- Procedura de management al cazurilor de violență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None/>
              <a:tabLst>
                <a:tab pos="361950" algn="l"/>
              </a:tabLst>
              <a:defRPr/>
            </a:pP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rdin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4.343/2020 din 27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2020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Normelor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metodologice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prevederilor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art. 7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(1^1), art. 56^1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ale pct. 6^1 din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Legea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naţionale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1/2011,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violenţa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psihologică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bullying</a:t>
            </a:r>
            <a:endParaRPr 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None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nivelul școlii: 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7700" lvl="1" indent="-285750" eaLnBrk="1" fontAlgn="auto" hangingPunct="1">
              <a:lnSpc>
                <a:spcPct val="150000"/>
              </a:lnSpc>
              <a:spcBef>
                <a:spcPct val="0"/>
              </a:spcBef>
              <a:buFontTx/>
              <a:buChar char="-"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Decizie Comisie de prevenire si combatere a violentei și planuri de prevenire; Grup de acțiune; registre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7700" lvl="1" indent="-285750" eaLnBrk="1" fontAlgn="auto" hangingPunct="1">
              <a:lnSpc>
                <a:spcPct val="150000"/>
              </a:lnSpc>
              <a:spcBef>
                <a:spcPct val="0"/>
              </a:spcBef>
              <a:buFontTx/>
              <a:buChar char="-"/>
              <a:tabLst>
                <a:tab pos="361950" algn="l"/>
              </a:tabLst>
              <a:defRPr/>
            </a:pPr>
            <a:r>
              <a:rPr lang="en-US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ctualiza</a:t>
            </a:r>
            <a:r>
              <a:rPr lang="en-US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</a:t>
            </a: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Regulamentul Intern, cu precizarea condiţiilor de acces în unitatea de învăţământ al personalului didactic şi nedidactic, elevilor, părinţilor şi al vizitatorilor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7700" lvl="1" indent="-285750" eaLnBrk="1" fontAlgn="auto" hangingPunct="1">
              <a:lnSpc>
                <a:spcPct val="150000"/>
              </a:lnSpc>
              <a:spcBef>
                <a:spcPct val="0"/>
              </a:spcBef>
              <a:buFontTx/>
              <a:buChar char="-"/>
              <a:tabLst>
                <a:tab pos="361950" algn="l"/>
              </a:tabLst>
              <a:defRPr/>
            </a:pPr>
            <a:r>
              <a:rPr lang="ro-RO" alt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Procedura de sesizare a faptelor de violenta și aplicare a sancțiunilor</a:t>
            </a:r>
            <a:endParaRPr lang="ro-RO" alt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361950" algn="l"/>
              </a:tabLst>
              <a:defRPr/>
            </a:pPr>
            <a:endParaRPr lang="en-US" altLang="ro-RO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361950" lvl="1" indent="0" eaLnBrk="1" fontAlgn="auto" hangingPunct="1">
              <a:lnSpc>
                <a:spcPct val="150000"/>
              </a:lnSpc>
              <a:spcBef>
                <a:spcPct val="0"/>
              </a:spcBef>
              <a:buNone/>
              <a:tabLst>
                <a:tab pos="361950" algn="l"/>
              </a:tabLst>
              <a:defRPr/>
            </a:pPr>
            <a:endParaRPr lang="ro-RO" altLang="ro-RO" sz="45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04850" lvl="1" indent="-342900"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tabLst>
                <a:tab pos="361950" algn="l"/>
              </a:tabLst>
              <a:defRPr/>
            </a:pPr>
            <a:endParaRPr lang="en-US" altLang="ro-RO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04850" lvl="1" indent="-342900" eaLnBrk="1" fontAlgn="auto" hangingPunct="1">
              <a:lnSpc>
                <a:spcPct val="80000"/>
              </a:lnSpc>
              <a:buFontTx/>
              <a:buChar char="-"/>
              <a:tabLst>
                <a:tab pos="361950" algn="l"/>
              </a:tabLst>
              <a:defRPr/>
            </a:pPr>
            <a:endParaRPr lang="en-US" altLang="ro-RO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907" y="186388"/>
            <a:ext cx="7239000" cy="1216962"/>
          </a:xfrm>
        </p:spPr>
        <p:txBody>
          <a:bodyPr wrap="square" numCol="1" anchorCtr="0" compatLnSpc="1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altLang="ro-RO" sz="2000" dirty="0">
                <a:solidFill>
                  <a:srgbClr val="39302B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Programul ”Școala altfel” – 6479/2023 </a:t>
            </a:r>
            <a:br>
              <a:rPr lang="en-GB" sz="2000" dirty="0">
                <a:latin typeface="Arial Narrow" panose="020B0606020202030204" pitchFamily="34" charset="0"/>
              </a:rPr>
            </a:br>
            <a:endParaRPr lang="en-US" altLang="ro-RO" sz="2000" dirty="0">
              <a:latin typeface="Arial Narrow" panose="020B0606020202030204" pitchFamily="34" charset="0"/>
            </a:endParaRPr>
          </a:p>
        </p:txBody>
      </p:sp>
      <p:sp>
        <p:nvSpPr>
          <p:cNvPr id="18435" name="Substituent conținut 1"/>
          <p:cNvSpPr>
            <a:spLocks noGrp="1"/>
          </p:cNvSpPr>
          <p:nvPr>
            <p:ph idx="1"/>
          </p:nvPr>
        </p:nvSpPr>
        <p:spPr>
          <a:xfrm>
            <a:off x="215900" y="981075"/>
            <a:ext cx="8928100" cy="5216525"/>
          </a:xfrm>
        </p:spPr>
        <p:txBody>
          <a:bodyPr rtlCol="0">
            <a:normAutofit lnSpcReduction="10000"/>
          </a:bodyPr>
          <a:lstStyle/>
          <a:p>
            <a:r>
              <a:rPr lang="en-US" sz="1600" b="1" dirty="0">
                <a:latin typeface="Arial Narrow" panose="020B0606020202030204" pitchFamily="34" charset="0"/>
              </a:rPr>
              <a:t>a)</a:t>
            </a:r>
            <a:r>
              <a:rPr lang="en-US" sz="1600" dirty="0" err="1">
                <a:latin typeface="Arial Narrow" panose="020B0606020202030204" pitchFamily="34" charset="0"/>
              </a:rPr>
              <a:t>echipa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coordonare</a:t>
            </a:r>
            <a:r>
              <a:rPr lang="en-US" sz="1600" dirty="0">
                <a:latin typeface="Arial Narrow" panose="020B0606020202030204" pitchFamily="34" charset="0"/>
              </a:rPr>
              <a:t> a </a:t>
            </a:r>
            <a:r>
              <a:rPr lang="en-US" sz="1600" dirty="0" err="1">
                <a:latin typeface="Arial Narrow" panose="020B0606020202030204" pitchFamily="34" charset="0"/>
              </a:rPr>
              <a:t>Programului</a:t>
            </a:r>
            <a:r>
              <a:rPr lang="en-US" sz="1600" dirty="0">
                <a:latin typeface="Arial Narrow" panose="020B0606020202030204" pitchFamily="34" charset="0"/>
              </a:rPr>
              <a:t> "</a:t>
            </a:r>
            <a:r>
              <a:rPr lang="en-US" sz="1600" dirty="0" err="1">
                <a:latin typeface="Arial Narrow" panose="020B0606020202030204" pitchFamily="34" charset="0"/>
              </a:rPr>
              <a:t>Şcoala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altfel</a:t>
            </a:r>
            <a:r>
              <a:rPr lang="en-US" sz="1600" dirty="0">
                <a:latin typeface="Arial Narrow" panose="020B0606020202030204" pitchFamily="34" charset="0"/>
              </a:rPr>
              <a:t>", </a:t>
            </a:r>
            <a:r>
              <a:rPr lang="en-US" sz="1600" dirty="0" err="1">
                <a:latin typeface="Arial Narrow" panose="020B0606020202030204" pitchFamily="34" charset="0"/>
              </a:rPr>
              <a:t>alcătuită</a:t>
            </a:r>
            <a:r>
              <a:rPr lang="en-US" sz="1600" dirty="0">
                <a:latin typeface="Arial Narrow" panose="020B0606020202030204" pitchFamily="34" charset="0"/>
              </a:rPr>
              <a:t> din director/director adjunct, </a:t>
            </a:r>
            <a:r>
              <a:rPr lang="en-US" sz="1600" dirty="0" err="1">
                <a:latin typeface="Arial Narrow" panose="020B0606020202030204" pitchFamily="34" charset="0"/>
              </a:rPr>
              <a:t>cel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puţin</a:t>
            </a:r>
            <a:r>
              <a:rPr lang="en-US" sz="1600" dirty="0">
                <a:latin typeface="Arial Narrow" panose="020B0606020202030204" pitchFamily="34" charset="0"/>
              </a:rPr>
              <a:t> 1 </a:t>
            </a:r>
            <a:r>
              <a:rPr lang="en-US" sz="1600" dirty="0" err="1">
                <a:latin typeface="Arial Narrow" panose="020B0606020202030204" pitchFamily="34" charset="0"/>
              </a:rPr>
              <a:t>membru</a:t>
            </a:r>
            <a:r>
              <a:rPr lang="en-US" sz="1600" dirty="0">
                <a:latin typeface="Arial Narrow" panose="020B0606020202030204" pitchFamily="34" charset="0"/>
              </a:rPr>
              <a:t> din </a:t>
            </a:r>
            <a:r>
              <a:rPr lang="en-US" sz="1600" dirty="0" err="1">
                <a:latin typeface="Arial Narrow" panose="020B0606020202030204" pitchFamily="34" charset="0"/>
              </a:rPr>
              <a:t>comisia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pentru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întocmirea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orarului</a:t>
            </a:r>
            <a:r>
              <a:rPr lang="en-US" sz="1600" dirty="0">
                <a:latin typeface="Arial Narrow" panose="020B0606020202030204" pitchFamily="34" charset="0"/>
              </a:rPr>
              <a:t>, cadre </a:t>
            </a:r>
            <a:r>
              <a:rPr lang="en-US" sz="1600" dirty="0" err="1">
                <a:latin typeface="Arial Narrow" panose="020B0606020202030204" pitchFamily="34" charset="0"/>
              </a:rPr>
              <a:t>didactice</a:t>
            </a:r>
            <a:r>
              <a:rPr lang="en-US" sz="1600" dirty="0">
                <a:latin typeface="Arial Narrow" panose="020B0606020202030204" pitchFamily="34" charset="0"/>
              </a:rPr>
              <a:t>, </a:t>
            </a:r>
            <a:r>
              <a:rPr lang="en-US" sz="1600" dirty="0" err="1">
                <a:latin typeface="Arial Narrow" panose="020B0606020202030204" pitchFamily="34" charset="0"/>
              </a:rPr>
              <a:t>consilierul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şcolar</a:t>
            </a:r>
            <a:r>
              <a:rPr lang="en-US" sz="1600" dirty="0">
                <a:latin typeface="Arial Narrow" panose="020B0606020202030204" pitchFamily="34" charset="0"/>
              </a:rPr>
              <a:t>, </a:t>
            </a:r>
            <a:r>
              <a:rPr lang="en-US" sz="1600" dirty="0" err="1">
                <a:latin typeface="Arial Narrow" panose="020B0606020202030204" pitchFamily="34" charset="0"/>
              </a:rPr>
              <a:t>mediatorul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şcolar</a:t>
            </a:r>
            <a:r>
              <a:rPr lang="en-US" sz="1600" dirty="0">
                <a:latin typeface="Arial Narrow" panose="020B0606020202030204" pitchFamily="34" charset="0"/>
              </a:rPr>
              <a:t>, </a:t>
            </a:r>
            <a:r>
              <a:rPr lang="en-US" sz="1600" dirty="0" err="1">
                <a:latin typeface="Arial Narrow" panose="020B0606020202030204" pitchFamily="34" charset="0"/>
              </a:rPr>
              <a:t>reprezentanţi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elevilor</a:t>
            </a:r>
            <a:r>
              <a:rPr lang="en-US" sz="1600" dirty="0">
                <a:latin typeface="Arial Narrow" panose="020B0606020202030204" pitchFamily="34" charset="0"/>
              </a:rPr>
              <a:t>, </a:t>
            </a:r>
            <a:r>
              <a:rPr lang="en-US" sz="1600" dirty="0" err="1">
                <a:latin typeface="Arial Narrow" panose="020B0606020202030204" pitchFamily="34" charset="0"/>
              </a:rPr>
              <a:t>reprezentanţi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părinţilor</a:t>
            </a:r>
            <a:r>
              <a:rPr lang="en-US" sz="1600" dirty="0">
                <a:latin typeface="Arial Narrow" panose="020B0606020202030204" pitchFamily="34" charset="0"/>
              </a:rPr>
              <a:t>; </a:t>
            </a:r>
            <a:endParaRPr lang="en-US" sz="1600" dirty="0">
              <a:latin typeface="Arial Narrow" panose="020B0606020202030204" pitchFamily="34" charset="0"/>
            </a:endParaRPr>
          </a:p>
          <a:p>
            <a:r>
              <a:rPr lang="it-IT" sz="1600" b="1" dirty="0">
                <a:latin typeface="Arial Narrow" panose="020B0606020202030204" pitchFamily="34" charset="0"/>
              </a:rPr>
              <a:t>b)calendarul de derulare a Programului "Şcoala altfel", care va cuprinde: </a:t>
            </a:r>
            <a:endParaRPr lang="it-IT" sz="1600" dirty="0">
              <a:latin typeface="Arial Narrow" panose="020B0606020202030204" pitchFamily="34" charset="0"/>
            </a:endParaRPr>
          </a:p>
          <a:p>
            <a:r>
              <a:rPr lang="en-US" sz="1600" dirty="0">
                <a:latin typeface="Arial Narrow" panose="020B0606020202030204" pitchFamily="34" charset="0"/>
              </a:rPr>
              <a:t>(</a:t>
            </a:r>
            <a:r>
              <a:rPr lang="en-US" sz="1600" dirty="0" err="1">
                <a:latin typeface="Arial Narrow" panose="020B0606020202030204" pitchFamily="34" charset="0"/>
              </a:rPr>
              <a:t>i</a:t>
            </a:r>
            <a:r>
              <a:rPr lang="en-US" sz="1600" dirty="0">
                <a:latin typeface="Arial Narrow" panose="020B0606020202030204" pitchFamily="34" charset="0"/>
              </a:rPr>
              <a:t>)</a:t>
            </a:r>
            <a:r>
              <a:rPr lang="ro-RO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perioada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identificare</a:t>
            </a:r>
            <a:r>
              <a:rPr lang="en-US" sz="1600" dirty="0">
                <a:latin typeface="Arial Narrow" panose="020B0606020202030204" pitchFamily="34" charset="0"/>
              </a:rPr>
              <a:t> a </a:t>
            </a:r>
            <a:r>
              <a:rPr lang="en-US" sz="1600" dirty="0" err="1">
                <a:latin typeface="Arial Narrow" panose="020B0606020202030204" pitchFamily="34" charset="0"/>
              </a:rPr>
              <a:t>nevoilor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intereselor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preşcolarilor</a:t>
            </a:r>
            <a:r>
              <a:rPr lang="en-US" sz="1600" dirty="0">
                <a:latin typeface="Arial Narrow" panose="020B0606020202030204" pitchFamily="34" charset="0"/>
              </a:rPr>
              <a:t>/</a:t>
            </a:r>
            <a:r>
              <a:rPr lang="en-US" sz="1600" dirty="0" err="1">
                <a:latin typeface="Arial Narrow" panose="020B0606020202030204" pitchFamily="34" charset="0"/>
              </a:rPr>
              <a:t>elevilor</a:t>
            </a:r>
            <a:r>
              <a:rPr lang="en-US" sz="1600" dirty="0">
                <a:latin typeface="Arial Narrow" panose="020B0606020202030204" pitchFamily="34" charset="0"/>
              </a:rPr>
              <a:t>; </a:t>
            </a:r>
            <a:endParaRPr lang="en-US" sz="1600" dirty="0">
              <a:latin typeface="Arial Narrow" panose="020B0606020202030204" pitchFamily="34" charset="0"/>
            </a:endParaRPr>
          </a:p>
          <a:p>
            <a:r>
              <a:rPr lang="en-US" sz="1600" dirty="0">
                <a:latin typeface="Arial Narrow" panose="020B0606020202030204" pitchFamily="34" charset="0"/>
              </a:rPr>
              <a:t>(ii)</a:t>
            </a:r>
            <a:r>
              <a:rPr lang="ro-RO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perioada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alcătuire</a:t>
            </a:r>
            <a:r>
              <a:rPr lang="en-US" sz="1600" dirty="0">
                <a:latin typeface="Arial Narrow" panose="020B0606020202030204" pitchFamily="34" charset="0"/>
              </a:rPr>
              <a:t> a </a:t>
            </a:r>
            <a:r>
              <a:rPr lang="en-US" sz="1600" dirty="0" err="1">
                <a:latin typeface="Arial Narrow" panose="020B0606020202030204" pitchFamily="34" charset="0"/>
              </a:rPr>
              <a:t>ofertei</a:t>
            </a:r>
            <a:r>
              <a:rPr lang="en-US" sz="1600" dirty="0">
                <a:latin typeface="Arial Narrow" panose="020B0606020202030204" pitchFamily="34" charset="0"/>
              </a:rPr>
              <a:t> "</a:t>
            </a:r>
            <a:r>
              <a:rPr lang="en-US" sz="1600" dirty="0" err="1">
                <a:latin typeface="Arial Narrow" panose="020B0606020202030204" pitchFamily="34" charset="0"/>
              </a:rPr>
              <a:t>Şcoala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altfel</a:t>
            </a:r>
            <a:r>
              <a:rPr lang="en-US" sz="1600" dirty="0">
                <a:latin typeface="Arial Narrow" panose="020B0606020202030204" pitchFamily="34" charset="0"/>
              </a:rPr>
              <a:t>"; </a:t>
            </a:r>
            <a:endParaRPr lang="en-US" sz="1600" dirty="0">
              <a:latin typeface="Arial Narrow" panose="020B0606020202030204" pitchFamily="34" charset="0"/>
            </a:endParaRPr>
          </a:p>
          <a:p>
            <a:r>
              <a:rPr lang="pt-BR" sz="1600" dirty="0">
                <a:latin typeface="Arial Narrow" panose="020B0606020202030204" pitchFamily="34" charset="0"/>
              </a:rPr>
              <a:t>(iii)</a:t>
            </a:r>
            <a:r>
              <a:rPr lang="ro-RO" sz="1600" dirty="0">
                <a:latin typeface="Arial Narrow" panose="020B0606020202030204" pitchFamily="34" charset="0"/>
              </a:rPr>
              <a:t> </a:t>
            </a:r>
            <a:r>
              <a:rPr lang="pt-BR" sz="1600" dirty="0">
                <a:latin typeface="Arial Narrow" panose="020B0606020202030204" pitchFamily="34" charset="0"/>
              </a:rPr>
              <a:t>perioada de desfăşurare a programului; </a:t>
            </a:r>
            <a:endParaRPr lang="pt-BR" sz="1600" dirty="0">
              <a:latin typeface="Arial Narrow" panose="020B0606020202030204" pitchFamily="34" charset="0"/>
            </a:endParaRPr>
          </a:p>
          <a:p>
            <a:r>
              <a:rPr lang="pt-BR" sz="1600" dirty="0">
                <a:latin typeface="Arial Narrow" panose="020B0606020202030204" pitchFamily="34" charset="0"/>
              </a:rPr>
              <a:t>(iv)</a:t>
            </a:r>
            <a:r>
              <a:rPr lang="ro-RO" sz="1600" dirty="0">
                <a:latin typeface="Arial Narrow" panose="020B0606020202030204" pitchFamily="34" charset="0"/>
              </a:rPr>
              <a:t> </a:t>
            </a:r>
            <a:r>
              <a:rPr lang="pt-BR" sz="1600" dirty="0">
                <a:latin typeface="Arial Narrow" panose="020B0606020202030204" pitchFamily="34" charset="0"/>
              </a:rPr>
              <a:t>perioada de reflecţie/analiză a rezultatelor </a:t>
            </a:r>
            <a:endParaRPr lang="ro-RO" sz="1600" dirty="0">
              <a:latin typeface="Arial Narrow" panose="020B0606020202030204" pitchFamily="34" charset="0"/>
            </a:endParaRPr>
          </a:p>
          <a:p>
            <a:r>
              <a:rPr lang="ro-RO" sz="1600" b="1" dirty="0">
                <a:latin typeface="Arial Narrow" panose="020B0606020202030204" pitchFamily="34" charset="0"/>
              </a:rPr>
              <a:t>Orarul detaliat al </a:t>
            </a:r>
            <a:r>
              <a:rPr lang="ro-RO" sz="1600" dirty="0">
                <a:latin typeface="Arial Narrow" panose="020B0606020202030204" pitchFamily="34" charset="0"/>
              </a:rPr>
              <a:t>programului național „Școala altfel” va fi elaborat de către echipa de coordonare și instituit prin decizia Consiliului de Administrație.</a:t>
            </a:r>
            <a:r>
              <a:rPr lang="en-US" sz="1600" dirty="0">
                <a:latin typeface="Arial Narrow" panose="020B0606020202030204" pitchFamily="34" charset="0"/>
              </a:rPr>
              <a:t> Cu </a:t>
            </a:r>
            <a:r>
              <a:rPr lang="en-US" sz="1600" dirty="0" err="1">
                <a:latin typeface="Arial Narrow" panose="020B0606020202030204" pitchFamily="34" charset="0"/>
              </a:rPr>
              <a:t>cel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puţin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două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săptămâni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înainte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perioada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pentru</a:t>
            </a:r>
            <a:r>
              <a:rPr lang="en-US" sz="1600" dirty="0">
                <a:latin typeface="Arial Narrow" panose="020B0606020202030204" pitchFamily="34" charset="0"/>
              </a:rPr>
              <a:t> care s-a </a:t>
            </a:r>
            <a:r>
              <a:rPr lang="en-US" sz="1600" dirty="0" err="1">
                <a:latin typeface="Arial Narrow" panose="020B0606020202030204" pitchFamily="34" charset="0"/>
              </a:rPr>
              <a:t>planificat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desfăşurarea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Programului</a:t>
            </a:r>
            <a:r>
              <a:rPr lang="en-US" sz="1600" dirty="0">
                <a:latin typeface="Arial Narrow" panose="020B0606020202030204" pitchFamily="34" charset="0"/>
              </a:rPr>
              <a:t> "</a:t>
            </a:r>
            <a:r>
              <a:rPr lang="en-US" sz="1600" dirty="0" err="1">
                <a:latin typeface="Arial Narrow" panose="020B0606020202030204" pitchFamily="34" charset="0"/>
              </a:rPr>
              <a:t>Şcoala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altfel</a:t>
            </a:r>
            <a:r>
              <a:rPr lang="en-US" sz="1600" dirty="0">
                <a:latin typeface="Arial Narrow" panose="020B0606020202030204" pitchFamily="34" charset="0"/>
              </a:rPr>
              <a:t>", </a:t>
            </a:r>
            <a:r>
              <a:rPr lang="en-US" sz="1600" dirty="0" err="1">
                <a:latin typeface="Arial Narrow" panose="020B0606020202030204" pitchFamily="34" charset="0"/>
              </a:rPr>
              <a:t>conducerea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unităţii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învăţământ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comunică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inspectoratului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şcolar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orarul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programului</a:t>
            </a:r>
            <a:r>
              <a:rPr lang="en-US" sz="1600" dirty="0">
                <a:latin typeface="Arial Narrow" panose="020B0606020202030204" pitchFamily="34" charset="0"/>
              </a:rPr>
              <a:t>.</a:t>
            </a:r>
            <a:r>
              <a:rPr lang="ro-RO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Orarul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Programului</a:t>
            </a:r>
            <a:r>
              <a:rPr lang="en-US" sz="1600" dirty="0">
                <a:latin typeface="Arial Narrow" panose="020B0606020202030204" pitchFamily="34" charset="0"/>
              </a:rPr>
              <a:t> "</a:t>
            </a:r>
            <a:r>
              <a:rPr lang="en-US" sz="1600" dirty="0" err="1">
                <a:latin typeface="Arial Narrow" panose="020B0606020202030204" pitchFamily="34" charset="0"/>
              </a:rPr>
              <a:t>Şcoala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altfel</a:t>
            </a:r>
            <a:r>
              <a:rPr lang="en-US" sz="1600" dirty="0">
                <a:latin typeface="Arial Narrow" panose="020B0606020202030204" pitchFamily="34" charset="0"/>
              </a:rPr>
              <a:t>" </a:t>
            </a:r>
            <a:r>
              <a:rPr lang="en-US" sz="1600" dirty="0" err="1">
                <a:latin typeface="Arial Narrow" panose="020B0606020202030204" pitchFamily="34" charset="0"/>
              </a:rPr>
              <a:t>şi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distribuţia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antepreşcolarilor</a:t>
            </a:r>
            <a:r>
              <a:rPr lang="en-US" sz="1600" dirty="0">
                <a:latin typeface="Arial Narrow" panose="020B0606020202030204" pitchFamily="34" charset="0"/>
              </a:rPr>
              <a:t>/</a:t>
            </a:r>
            <a:r>
              <a:rPr lang="en-US" sz="1600" dirty="0" err="1">
                <a:latin typeface="Arial Narrow" panose="020B0606020202030204" pitchFamily="34" charset="0"/>
              </a:rPr>
              <a:t>preşcolarilor</a:t>
            </a:r>
            <a:r>
              <a:rPr lang="en-US" sz="1600" dirty="0">
                <a:latin typeface="Arial Narrow" panose="020B0606020202030204" pitchFamily="34" charset="0"/>
              </a:rPr>
              <a:t>/</a:t>
            </a:r>
            <a:r>
              <a:rPr lang="en-US" sz="1600" dirty="0" err="1">
                <a:latin typeface="Arial Narrow" panose="020B0606020202030204" pitchFamily="34" charset="0"/>
              </a:rPr>
              <a:t>elevilor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activităţi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sunt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afişate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în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şcoală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comunicate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elevilor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şi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părinţilor</a:t>
            </a:r>
            <a:r>
              <a:rPr lang="en-US" sz="1600" dirty="0">
                <a:latin typeface="Arial Narrow" panose="020B0606020202030204" pitchFamily="34" charset="0"/>
              </a:rPr>
              <a:t> cu </a:t>
            </a:r>
            <a:r>
              <a:rPr lang="en-US" sz="1600" dirty="0" err="1">
                <a:latin typeface="Arial Narrow" panose="020B0606020202030204" pitchFamily="34" charset="0"/>
              </a:rPr>
              <a:t>cel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puţin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două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săptămâni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înainte</a:t>
            </a:r>
            <a:r>
              <a:rPr lang="en-US" sz="1600" dirty="0">
                <a:latin typeface="Arial Narrow" panose="020B0606020202030204" pitchFamily="34" charset="0"/>
              </a:rPr>
              <a:t> de </a:t>
            </a:r>
            <a:r>
              <a:rPr lang="en-US" sz="1600" dirty="0" err="1">
                <a:latin typeface="Arial Narrow" panose="020B0606020202030204" pitchFamily="34" charset="0"/>
              </a:rPr>
              <a:t>perioada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pentru</a:t>
            </a:r>
            <a:r>
              <a:rPr lang="en-US" sz="1600" dirty="0">
                <a:latin typeface="Arial Narrow" panose="020B0606020202030204" pitchFamily="34" charset="0"/>
              </a:rPr>
              <a:t> care s-a </a:t>
            </a:r>
            <a:r>
              <a:rPr lang="en-US" sz="1600" dirty="0" err="1">
                <a:latin typeface="Arial Narrow" panose="020B0606020202030204" pitchFamily="34" charset="0"/>
              </a:rPr>
              <a:t>planificat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latin typeface="Arial Narrow" panose="020B0606020202030204" pitchFamily="34" charset="0"/>
              </a:rPr>
              <a:t>programul</a:t>
            </a:r>
            <a:r>
              <a:rPr lang="ro-RO" sz="1600" dirty="0">
                <a:latin typeface="Arial Narrow" panose="020B0606020202030204" pitchFamily="34" charset="0"/>
              </a:rPr>
              <a:t>.</a:t>
            </a:r>
            <a:r>
              <a:rPr lang="en-US" sz="1600" dirty="0">
                <a:latin typeface="Arial Narrow" panose="020B0606020202030204" pitchFamily="34" charset="0"/>
              </a:rPr>
              <a:t> </a:t>
            </a:r>
            <a:r>
              <a:rPr lang="ro-RO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Programul de activități al  fiecărei unități școlare</a:t>
            </a:r>
            <a:r>
              <a:rPr lang="en-US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se </a:t>
            </a:r>
            <a:r>
              <a:rPr lang="en-US" altLang="ro-RO" sz="16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va</a:t>
            </a:r>
            <a:r>
              <a:rPr lang="en-US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o-RO" sz="16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incarca</a:t>
            </a:r>
            <a:r>
              <a:rPr lang="en-US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o-RO" sz="16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pe</a:t>
            </a:r>
            <a:r>
              <a:rPr lang="en-US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site-</a:t>
            </a:r>
            <a:r>
              <a:rPr lang="en-US" altLang="ro-RO" sz="16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ul</a:t>
            </a:r>
            <a:r>
              <a:rPr lang="en-US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ISJ</a:t>
            </a:r>
            <a:r>
              <a:rPr lang="ro-RO" altLang="ro-RO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. </a:t>
            </a:r>
            <a:endParaRPr lang="en-US" altLang="ro-RO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182880" indent="45720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ro-RO" sz="1600" dirty="0">
                <a:latin typeface="Arial Narrow" panose="020B0606020202030204" pitchFamily="34" charset="0"/>
              </a:rPr>
              <a:t>Directorul unității de învățământ va monitoriza prezența copiilor preșcolari/ elevilor și a cadrelor didactice la activitățile Programului național „Școala altfel”. Activitățile educative aprobate se înscriu în condica de prezență a cadrelor didactice, absențele copiilor preșcolari/elevilor se înscriu la rubrica </a:t>
            </a:r>
            <a:r>
              <a:rPr lang="ro-RO" sz="1600" i="1" dirty="0">
                <a:latin typeface="Arial Narrow" panose="020B0606020202030204" pitchFamily="34" charset="0"/>
              </a:rPr>
              <a:t>Purtare</a:t>
            </a:r>
            <a:r>
              <a:rPr lang="ro-RO" sz="1600" dirty="0">
                <a:latin typeface="Arial Narrow" panose="020B0606020202030204" pitchFamily="34" charset="0"/>
              </a:rPr>
              <a:t> din catalog.</a:t>
            </a:r>
            <a:endParaRPr lang="ro-RO" sz="1600" dirty="0">
              <a:latin typeface="Arial Narrow" panose="020B0606020202030204" pitchFamily="34" charset="0"/>
            </a:endParaRPr>
          </a:p>
          <a:p>
            <a:pPr marL="182880" indent="45720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ro-RO" sz="1600" dirty="0">
                <a:latin typeface="Arial Narrow" panose="020B0606020202030204" pitchFamily="34" charset="0"/>
              </a:rPr>
              <a:t>Raportare la ISJ: completarea machetei si incarcarea rapoartelor in drive</a:t>
            </a:r>
            <a:endParaRPr lang="en-GB" sz="1600" dirty="0">
              <a:latin typeface="Arial Narrow" panose="020B0606020202030204" pitchFamily="34" charset="0"/>
            </a:endParaRPr>
          </a:p>
          <a:p>
            <a:pPr marL="182880" indent="457200" eaLnBrk="1" fontAlgn="auto" hangingPunct="1">
              <a:spcBef>
                <a:spcPts val="600"/>
              </a:spcBef>
              <a:spcAft>
                <a:spcPts val="0"/>
              </a:spcAft>
              <a:buFontTx/>
              <a:buChar char="-"/>
              <a:defRPr/>
            </a:pPr>
            <a:r>
              <a:rPr lang="ro-RO" altLang="ro-RO" sz="16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Competiţie „O activitate de succes în şcoala altfel”</a:t>
            </a:r>
            <a:r>
              <a:rPr lang="en-US" altLang="ro-RO" sz="16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la </a:t>
            </a:r>
            <a:r>
              <a:rPr lang="en-US" altLang="ro-RO" sz="1600" b="1" dirty="0" err="1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nivel</a:t>
            </a:r>
            <a:r>
              <a:rPr lang="en-US" altLang="ro-RO" sz="16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o-RO" sz="1600" b="1" dirty="0" err="1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judetean</a:t>
            </a:r>
            <a:endParaRPr lang="ro-RO" altLang="ro-RO" sz="1600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Left Arrow 7">
            <a:hlinkClick r:id="rId2" action="ppaction://hlinksldjump"/>
          </p:cNvPr>
          <p:cNvSpPr/>
          <p:nvPr/>
        </p:nvSpPr>
        <p:spPr>
          <a:xfrm>
            <a:off x="7750175" y="6167438"/>
            <a:ext cx="649288" cy="215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58420" y="118826"/>
            <a:ext cx="9027160" cy="659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r>
              <a:rPr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1. </a:t>
            </a:r>
            <a:r>
              <a:rPr b="1" dirty="0">
                <a:latin typeface="Times New Roman" panose="02020603050405020304"/>
                <a:ea typeface="Calibri" panose="020F0502020204030204"/>
              </a:rPr>
              <a:t>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LINK RAPORTARE </a:t>
            </a:r>
            <a:r>
              <a:rPr sz="1600" b="1" u="sng" dirty="0">
                <a:latin typeface="Times New Roman" panose="02020603050405020304"/>
                <a:ea typeface="Calibri" panose="020F0502020204030204"/>
              </a:rPr>
              <a:t>LUNARĂ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 - ACTE DE VIOLENȚĂ (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până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în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data de 5 a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lunii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- pentru luna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anterioară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)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  <a:spcAft>
                <a:spcPts val="800"/>
              </a:spcAft>
            </a:pPr>
            <a:r>
              <a:rPr sz="1600" b="1" u="sng" dirty="0">
                <a:solidFill>
                  <a:srgbClr val="0000FF"/>
                </a:solidFill>
                <a:latin typeface="Times New Roman" panose="02020603050405020304"/>
                <a:ea typeface="Calibri" panose="020F0502020204030204"/>
                <a:hlinkClick r:id="rId2"/>
              </a:rPr>
              <a:t>https://forms.gle/kmoEQTC3dyRdfM2z5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 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r>
              <a:rPr sz="1600"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2. 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 PROIECTE EDUCATIVE/ACTIVITĂȚI/ CAMPANII (DE PREVENIRE A VIOLENȚEI, ABSENTEISMULUI, ETC)- RAPORTARE </a:t>
            </a:r>
            <a:r>
              <a:rPr sz="1600" b="1" u="sng" dirty="0">
                <a:latin typeface="Times New Roman" panose="02020603050405020304"/>
                <a:ea typeface="Calibri" panose="020F0502020204030204"/>
              </a:rPr>
              <a:t>LUNARĂ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 (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până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in data de 5 a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lunii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)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  <a:spcAft>
                <a:spcPts val="800"/>
              </a:spcAft>
            </a:pPr>
            <a:r>
              <a:rPr lang="ro-RO" sz="1600" b="1" u="sng" dirty="0">
                <a:solidFill>
                  <a:srgbClr val="0000FF"/>
                </a:solidFill>
                <a:latin typeface="Times New Roman" panose="02020603050405020304"/>
                <a:ea typeface="Calibri" panose="020F0502020204030204"/>
                <a:hlinkClick r:id="rId3"/>
              </a:rPr>
              <a:t>https://docs.google.com/spreadsheets/d/1Nkag_vBodhbdslFSP-WNpH3nAhADyz47D-PQbPX6U6E/edit?usp=sharing</a:t>
            </a:r>
            <a:endParaRPr lang="ro-RO" sz="1600" b="1" u="sng" dirty="0">
              <a:solidFill>
                <a:srgbClr val="0000FF"/>
              </a:solidFill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  <a:spcAft>
                <a:spcPts val="800"/>
              </a:spcAft>
            </a:pPr>
            <a:r>
              <a:rPr sz="1600"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3. 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LINK EXCURSII/TABERE, conform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adresei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ISJ SJ nr. 8805 /9.09.2024: 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marL="0" indent="457200" algn="just" defTabSz="266700">
              <a:spcAft>
                <a:spcPct val="0"/>
              </a:spcAft>
            </a:pPr>
            <a:r>
              <a:rPr sz="1600" b="1" u="sng" dirty="0">
                <a:solidFill>
                  <a:srgbClr val="0000FF"/>
                </a:solidFill>
                <a:latin typeface="Times New Roman" panose="02020603050405020304"/>
                <a:ea typeface="Calibri" panose="020F0502020204030204"/>
                <a:hlinkClick r:id="rId4"/>
              </a:rPr>
              <a:t>https://docs.google.com/forms/d/e/1FAIpQLSeixI0Acc8wla0sDzJ-ZWP4rx0xqye1TXCaNk5R0k-6A1a0uA/viewform?usp=sf_link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1600"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4. 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LINK DE ÎNCĂRCARE ORAR PROGRAMUL „ȘCOALA ALTFEL”, conform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adresei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ISJ SJ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50000"/>
              </a:lnSpc>
              <a:spcAft>
                <a:spcPct val="0"/>
              </a:spcAft>
            </a:pPr>
            <a:r>
              <a:rPr sz="1600" b="1" dirty="0">
                <a:latin typeface="Times New Roman" panose="02020603050405020304"/>
                <a:ea typeface="Calibri" panose="020F0502020204030204"/>
              </a:rPr>
              <a:t> </a:t>
            </a:r>
            <a:r>
              <a:rPr sz="1600" b="1" u="sng" dirty="0">
                <a:solidFill>
                  <a:srgbClr val="800080"/>
                </a:solidFill>
                <a:latin typeface="Times New Roman" panose="02020603050405020304"/>
                <a:ea typeface="Calibri" panose="020F0502020204030204"/>
                <a:hlinkClick r:id="rId5"/>
              </a:rPr>
              <a:t>https://forms.gle/ZqcmhAxe2qLbDqws5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1600"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5. 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LINK DE ÎNCĂRCARE RAPORT PROGRAMUL „ȘCOALA ALTFEL”, conform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adresei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ISJ SJ </a:t>
            </a:r>
            <a:r>
              <a:rPr sz="1600" b="1" u="sng" dirty="0">
                <a:solidFill>
                  <a:srgbClr val="0000FF"/>
                </a:solidFill>
                <a:latin typeface="Times New Roman" panose="02020603050405020304"/>
                <a:ea typeface="Calibri" panose="020F0502020204030204"/>
                <a:hlinkClick r:id="rId6"/>
              </a:rPr>
              <a:t>https://forms.gle/2ckvq3hJpXpjWrKm6</a:t>
            </a:r>
            <a:endParaRPr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r>
              <a:rPr sz="1600" b="1" dirty="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6. 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SĂPTAMÂNA EDUCATIEI GLOBALE -  1</a:t>
            </a:r>
            <a:r>
              <a:rPr lang="ro-RO" sz="1600" b="1" dirty="0">
                <a:latin typeface="Times New Roman" panose="02020603050405020304"/>
                <a:ea typeface="Calibri" panose="020F0502020204030204"/>
              </a:rPr>
              <a:t>7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- 24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noiembrie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202</a:t>
            </a:r>
            <a:r>
              <a:rPr lang="ro-RO" sz="1600" b="1" dirty="0">
                <a:latin typeface="Times New Roman" panose="02020603050405020304"/>
                <a:ea typeface="Calibri" panose="020F0502020204030204"/>
              </a:rPr>
              <a:t>5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,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Săptămâna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Educației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Globale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202</a:t>
            </a:r>
            <a:r>
              <a:rPr lang="ro-RO" sz="1600" b="1" dirty="0">
                <a:latin typeface="Times New Roman" panose="02020603050405020304"/>
                <a:ea typeface="Calibri" panose="020F0502020204030204"/>
              </a:rPr>
              <a:t>5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explorează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sz="1600" b="1" dirty="0" err="1">
                <a:latin typeface="Times New Roman" panose="02020603050405020304"/>
                <a:ea typeface="Calibri" panose="020F0502020204030204"/>
              </a:rPr>
              <a:t>tema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 „</a:t>
            </a:r>
            <a:r>
              <a:rPr lang="ro-RO" sz="1600" b="1" dirty="0">
                <a:latin typeface="Times New Roman" panose="02020603050405020304"/>
                <a:ea typeface="Calibri" panose="020F0502020204030204"/>
              </a:rPr>
              <a:t>Construirea unui viitor just, pașnic și sustenabil</a:t>
            </a:r>
            <a:r>
              <a:rPr sz="1600" b="1" dirty="0">
                <a:latin typeface="Times New Roman" panose="02020603050405020304"/>
                <a:ea typeface="Calibri" panose="020F0502020204030204"/>
              </a:rPr>
              <a:t>”</a:t>
            </a:r>
            <a:r>
              <a:rPr lang="ro-RO" sz="1600" b="1" dirty="0">
                <a:latin typeface="Times New Roman" panose="02020603050405020304"/>
                <a:ea typeface="Calibri" panose="020F0502020204030204"/>
              </a:rPr>
              <a:t> </a:t>
            </a:r>
            <a:endParaRPr lang="ro-RO"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endParaRPr lang="ro-RO"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r>
              <a:rPr lang="ro-RO" altLang="en-US" sz="1600" b="1" dirty="0">
                <a:latin typeface="Times New Roman" panose="02020603050405020304"/>
                <a:ea typeface="Calibri" panose="020F0502020204030204"/>
              </a:rPr>
              <a:t>7. 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PREVENIREA CONSUMULUI DE DROGURI - datele se centralizeaz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 direct de c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tre Ministerul Educa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ț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iei 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ș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i Cercet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rii: link MEC: https://s9.ro/2fnh</a:t>
            </a:r>
            <a:r>
              <a:rPr lang="ro-RO" altLang="en-US" sz="1600" b="1" dirty="0">
                <a:latin typeface="Times New Roman" panose="02020603050405020304"/>
                <a:ea typeface="Calibri" panose="020F0502020204030204"/>
              </a:rPr>
              <a:t> 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 - se raporteaz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 la zi, dup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 finalizarea activit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ăț</a:t>
            </a:r>
            <a:r>
              <a:rPr lang="en-US" altLang="en-US" sz="1600" b="1" dirty="0">
                <a:latin typeface="Times New Roman" panose="02020603050405020304"/>
                <a:ea typeface="Calibri" panose="020F0502020204030204"/>
              </a:rPr>
              <a:t>ii</a:t>
            </a:r>
            <a:endParaRPr lang="en-US" altLang="en-US" sz="1600" b="1" dirty="0">
              <a:latin typeface="Times New Roman" panose="02020603050405020304"/>
              <a:ea typeface="Calibri" panose="020F0502020204030204"/>
            </a:endParaRPr>
          </a:p>
          <a:p>
            <a:pPr marL="0" indent="0" algn="just" defTabSz="266700">
              <a:lnSpc>
                <a:spcPct val="107000"/>
              </a:lnSpc>
              <a:spcAft>
                <a:spcPts val="800"/>
              </a:spcAft>
            </a:pPr>
            <a:endParaRPr lang="en-US" altLang="en-US" sz="1600" b="1" dirty="0">
              <a:latin typeface="Times New Roman" panose="02020603050405020304"/>
              <a:ea typeface="Calibri" panose="020F050202020403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/>
              <a:t>CPEV</a:t>
            </a:r>
            <a:endParaRPr lang="ro-RO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o-RO" altLang="en-US"/>
              <a:t>COMISIE</a:t>
            </a:r>
            <a:endParaRPr lang="ro-RO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553085" y="676275"/>
            <a:ext cx="509905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en-US" dirty="0"/>
              <a:t>Adresa ISJ SJ</a:t>
            </a:r>
            <a:endParaRPr lang="en-US" dirty="0"/>
          </a:p>
          <a:p>
            <a:endParaRPr lang="en-US" dirty="0"/>
          </a:p>
          <a:p>
            <a:pPr algn="just"/>
            <a:r>
              <a:rPr lang="en-US" dirty="0"/>
              <a:t>Ref.: </a:t>
            </a:r>
            <a:r>
              <a:rPr lang="en-US" dirty="0" err="1"/>
              <a:t>Prevenirea</a:t>
            </a:r>
            <a:r>
              <a:rPr lang="en-US" dirty="0"/>
              <a:t> </a:t>
            </a:r>
            <a:r>
              <a:rPr lang="en-US" dirty="0" err="1"/>
              <a:t>violenței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mediul</a:t>
            </a:r>
            <a:r>
              <a:rPr lang="en-US" dirty="0"/>
              <a:t> </a:t>
            </a:r>
            <a:r>
              <a:rPr lang="en-US" dirty="0" err="1"/>
              <a:t>școlar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creșterea</a:t>
            </a:r>
            <a:r>
              <a:rPr lang="en-US" dirty="0"/>
              <a:t> </a:t>
            </a:r>
            <a:r>
              <a:rPr lang="en-US" dirty="0" err="1"/>
              <a:t>nivelului</a:t>
            </a:r>
            <a:r>
              <a:rPr lang="en-US" dirty="0"/>
              <a:t> de </a:t>
            </a:r>
            <a:r>
              <a:rPr lang="en-US" dirty="0" err="1"/>
              <a:t>siguranță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unitățile</a:t>
            </a:r>
            <a:r>
              <a:rPr lang="en-US" dirty="0"/>
              <a:t> de </a:t>
            </a:r>
            <a:endParaRPr lang="en-US" dirty="0"/>
          </a:p>
          <a:p>
            <a:pPr algn="just"/>
            <a:r>
              <a:rPr lang="en-US" dirty="0" err="1"/>
              <a:t>învățământ</a:t>
            </a:r>
            <a:endParaRPr lang="en-US" dirty="0"/>
          </a:p>
          <a:p>
            <a:pPr algn="just"/>
            <a:endParaRPr lang="en-US" dirty="0"/>
          </a:p>
          <a:p>
            <a:pPr algn="just"/>
            <a:r>
              <a:rPr lang="ro-RO" altLang="en-US" dirty="0"/>
              <a:t>+ DOSAR COMISIE</a:t>
            </a:r>
            <a:endParaRPr lang="ro-RO" altLang="en-US" dirty="0"/>
          </a:p>
          <a:p>
            <a:pPr algn="just"/>
            <a:endParaRPr lang="ro-RO" altLang="en-US" dirty="0"/>
          </a:p>
          <a:p>
            <a:pPr algn="just"/>
            <a:endParaRPr lang="ro-RO" altLang="en-US" dirty="0"/>
          </a:p>
          <a:p>
            <a:pPr algn="just"/>
            <a:r>
              <a:rPr lang="ro-RO" altLang="en-US" dirty="0"/>
              <a:t>ADRESA ISJ SJ</a:t>
            </a:r>
            <a:endParaRPr lang="ro-RO" altLang="en-US" dirty="0"/>
          </a:p>
          <a:p>
            <a:pPr algn="just"/>
            <a:endParaRPr lang="ro-RO" altLang="en-US" dirty="0"/>
          </a:p>
          <a:p>
            <a:pPr algn="just"/>
            <a:r>
              <a:rPr lang="ro-RO" altLang="en-US" dirty="0"/>
              <a:t>REF.: Organizarea taberelor, excursiilor, </a:t>
            </a:r>
            <a:r>
              <a:rPr lang="ro-RO" altLang="en-US" dirty="0" err="1"/>
              <a:t>expediţiilor</a:t>
            </a:r>
            <a:r>
              <a:rPr lang="ro-RO" altLang="en-US" dirty="0"/>
              <a:t> </a:t>
            </a:r>
            <a:r>
              <a:rPr lang="ro-RO" altLang="en-US" dirty="0" err="1"/>
              <a:t>şi</a:t>
            </a:r>
            <a:r>
              <a:rPr lang="ro-RO" altLang="en-US" dirty="0"/>
              <a:t> a altor </a:t>
            </a:r>
            <a:r>
              <a:rPr lang="ro-RO" altLang="en-US" dirty="0" err="1"/>
              <a:t>activităţi</a:t>
            </a:r>
            <a:r>
              <a:rPr lang="ro-RO" altLang="en-US" dirty="0"/>
              <a:t> de timp liber în sistemul de </a:t>
            </a:r>
            <a:r>
              <a:rPr lang="ro-RO" altLang="en-US" dirty="0" err="1"/>
              <a:t>învăţământ</a:t>
            </a:r>
            <a:r>
              <a:rPr lang="ro-RO" altLang="en-US" dirty="0"/>
              <a:t> preuniversitar</a:t>
            </a:r>
            <a:endParaRPr lang="ro-RO" altLang="en-US" dirty="0"/>
          </a:p>
          <a:p>
            <a:pPr algn="just"/>
            <a:endParaRPr lang="ro-RO" altLang="en-US" dirty="0"/>
          </a:p>
          <a:p>
            <a:pPr algn="just"/>
            <a:endParaRPr lang="ro-RO" altLang="en-US" dirty="0"/>
          </a:p>
          <a:p>
            <a:pPr algn="just"/>
            <a:r>
              <a:rPr lang="ro-RO" altLang="en-US" dirty="0"/>
              <a:t>SITE: https://www.isjsalaj.ro/ - Activități extrașcolare</a:t>
            </a:r>
            <a:endParaRPr lang="ro-RO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8313" y="3068638"/>
            <a:ext cx="8229600" cy="4876800"/>
          </a:xfrm>
        </p:spPr>
        <p:txBody>
          <a:bodyPr rtlCol="0">
            <a:normAutofit/>
          </a:bodyPr>
          <a:lstStyle/>
          <a:p>
            <a:pPr marL="361950" lvl="1" indent="31750" algn="ctr" eaLnBrk="1" fontAlgn="auto" hangingPunct="1">
              <a:buFont typeface="Wingdings 2" panose="05020102010507070707" pitchFamily="18" charset="2"/>
              <a:buNone/>
              <a:tabLst>
                <a:tab pos="361950" algn="l"/>
              </a:tabLst>
              <a:defRPr/>
            </a:pPr>
            <a:r>
              <a:rPr lang="ro-RO" sz="3600" b="1" dirty="0">
                <a:latin typeface="Segoe Script" panose="030B0504020000000003" pitchFamily="34" charset="0"/>
              </a:rPr>
              <a:t>UN AN ȘCOLAR CU BUCURII!</a:t>
            </a:r>
            <a:endParaRPr lang="ro-RO" sz="3600" b="1" dirty="0">
              <a:latin typeface="Segoe Script" panose="030B0504020000000003" pitchFamily="34" charset="0"/>
            </a:endParaRPr>
          </a:p>
          <a:p>
            <a:pPr marL="365760" indent="-283210"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o-RO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65760" indent="-283210" eaLnBrk="1" fontAlgn="auto" hangingPunct="1">
              <a:spcAft>
                <a:spcPts val="0"/>
              </a:spcAft>
              <a:buFont typeface="Wingdings 2" panose="05020102010507070707"/>
              <a:buChar char=""/>
              <a:defRPr/>
            </a:pPr>
            <a:endParaRPr lang="ro-R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stituent conținut 2"/>
          <p:cNvSpPr>
            <a:spLocks noGrp="1"/>
          </p:cNvSpPr>
          <p:nvPr>
            <p:ph idx="1"/>
          </p:nvPr>
        </p:nvSpPr>
        <p:spPr>
          <a:xfrm>
            <a:off x="107504" y="682586"/>
            <a:ext cx="9036496" cy="5904656"/>
          </a:xfrm>
        </p:spPr>
        <p:txBody>
          <a:bodyPr rtlCol="0">
            <a:normAutofit fontScale="40000" lnSpcReduction="20000"/>
          </a:bodyPr>
          <a:lstStyle/>
          <a:p>
            <a:pPr marL="182880" indent="-182880" algn="ctr" eaLnBrk="1" fontAlgn="auto" hangingPunct="1">
              <a:lnSpc>
                <a:spcPct val="13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vi-VN" altLang="en-US" sz="600" dirty="0">
                <a:solidFill>
                  <a:srgbClr val="922223"/>
                </a:solidFill>
              </a:rPr>
              <a:t> </a:t>
            </a:r>
            <a:endParaRPr lang="ro-RO" altLang="en-US" sz="600" dirty="0">
              <a:solidFill>
                <a:srgbClr val="922223"/>
              </a:solidFill>
            </a:endParaRPr>
          </a:p>
          <a:p>
            <a:pPr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OMEC 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463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/0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.0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alt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privind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structura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anului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şcolar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2025-2026</a:t>
            </a:r>
            <a:endParaRPr lang="en-US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vi-VN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Regulamentul de organizare  şi funcţionare a unităţilor de învăţământ preuniversitar 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OME 5726/2024</a:t>
            </a:r>
            <a:endParaRPr lang="ro-RO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Statutul Elevului –OME 5707/2024</a:t>
            </a:r>
            <a:endParaRPr lang="ro-RO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sz="4000" b="1" dirty="0">
                <a:latin typeface="Arial" panose="020B0604020202020204" pitchFamily="34" charset="0"/>
                <a:cs typeface="Arial" panose="020B0604020202020204" pitchFamily="34" charset="0"/>
              </a:rPr>
              <a:t>Metodologie Scoala Altfel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4000" b="1" dirty="0">
                <a:latin typeface="Arial" panose="020B0604020202020204" pitchFamily="34" charset="0"/>
                <a:cs typeface="Arial" panose="020B0604020202020204" pitchFamily="34" charset="0"/>
              </a:rPr>
              <a:t>- 6479/2023</a:t>
            </a:r>
            <a:endParaRPr lang="ro-R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sz="4000" b="1" dirty="0">
                <a:latin typeface="Arial" panose="020B0604020202020204" pitchFamily="34" charset="0"/>
                <a:cs typeface="Arial" panose="020B0604020202020204" pitchFamily="34" charset="0"/>
              </a:rPr>
              <a:t>Metodologie Saptamana Verde- 6755/2023</a:t>
            </a:r>
            <a:endParaRPr lang="ro-R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Dirigenție: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o-RO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fontAlgn="auto" hangingPunct="1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Ordin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privind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activit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ăţ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ile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specifice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func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ţ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iei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diriginte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5132/10.09.2009</a:t>
            </a:r>
            <a:endParaRPr lang="en-US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fontAlgn="auto" hangingPunct="1">
              <a:lnSpc>
                <a:spcPct val="130000"/>
              </a:lnSpc>
              <a:spcAft>
                <a:spcPts val="0"/>
              </a:spcAft>
              <a:defRPr/>
            </a:pPr>
            <a:r>
              <a:rPr lang="vi-V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Programele “Consiliere şi Orientare”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– liceu ( IX-XII)- </a:t>
            </a:r>
            <a:r>
              <a:rPr lang="en-GB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5287 / 09.10.2006 </a:t>
            </a:r>
            <a:endParaRPr lang="ro-RO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fontAlgn="auto" hangingPunct="1">
              <a:lnSpc>
                <a:spcPct val="130000"/>
              </a:lnSpc>
              <a:spcAft>
                <a:spcPts val="0"/>
              </a:spcAft>
              <a:defRPr/>
            </a:pP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Programa ”Consiliere și orientare”, invatământ profesional – anexa la OMEN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 4437/29.08.2014</a:t>
            </a:r>
            <a:endParaRPr lang="ro-RO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fontAlgn="auto" hangingPunct="1">
              <a:lnSpc>
                <a:spcPct val="130000"/>
              </a:lnSpc>
              <a:spcAft>
                <a:spcPts val="0"/>
              </a:spcAft>
              <a:defRPr/>
            </a:pP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Programele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- Consiliere și Dezvoltarea personală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clasele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V-VIII-a,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cuprinse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Anexa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2 a OMEN </a:t>
            </a:r>
            <a:r>
              <a:rPr lang="en-GB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en-GB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 3393/28.02.2017</a:t>
            </a:r>
            <a:endParaRPr lang="ro-RO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Ordin 3035/2012 – Metodologia cadru de organizare a competițiilor scolare</a:t>
            </a:r>
            <a:endParaRPr lang="ro-RO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Ordin nr.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637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privind </a:t>
            </a:r>
            <a:r>
              <a:rPr lang="ro-RO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desfasurarea</a:t>
            </a:r>
            <a:r>
              <a:rPr lang="vi-V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taberelor, excursiilor, expediţiilor şi a altor activităţi de timp liber în sistemul de învăţământ preuniversitar</a:t>
            </a:r>
            <a:endParaRPr lang="vi-V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57213" y="52388"/>
            <a:ext cx="82089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vi-VN" sz="2400" b="1" cap="all" dirty="0">
                <a:solidFill>
                  <a:srgbClr val="002060"/>
                </a:solidFill>
                <a:latin typeface="Arial" panose="020B0604020202020204" pitchFamily="34" charset="0"/>
              </a:rPr>
              <a:t>Cadrul legislativ</a:t>
            </a:r>
            <a:endParaRPr lang="vi-VN" sz="2400" cap="all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381" y="1188245"/>
            <a:ext cx="8047044" cy="667575"/>
          </a:xfrm>
        </p:spPr>
        <p:txBody>
          <a:bodyPr>
            <a:normAutofit/>
          </a:bodyPr>
          <a:lstStyle/>
          <a:p>
            <a:r>
              <a:rPr lang="ro-RO" sz="3600" b="1" dirty="0">
                <a:latin typeface="Arial" panose="020B0604020202020204" pitchFamily="34" charset="0"/>
                <a:cs typeface="Arial" panose="020B0604020202020204" pitchFamily="34" charset="0"/>
              </a:rPr>
              <a:t>Documente recente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36234"/>
            <a:ext cx="8604448" cy="4141038"/>
          </a:xfrm>
        </p:spPr>
        <p:txBody>
          <a:bodyPr>
            <a:normAutofit/>
          </a:bodyPr>
          <a:lstStyle/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o-RO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nr. 4.350/2025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privind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aprobarea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planurilor-cadru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învățământul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liceal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frecvență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zi</a:t>
            </a: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Anexa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nr. 1 la O.M.E.C. nr. 4.350/20.06.2025 </a:t>
            </a: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None/>
              <a:defRPr/>
            </a:pP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 de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fundamentare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planurilor-cadru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învățământul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liceal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forma cu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frecvență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zi</a:t>
            </a: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endParaRPr lang="ro-RO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 fontAlgn="base">
              <a:lnSpc>
                <a:spcPts val="1970"/>
              </a:lnSpc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o-RO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nr. 4.350/2025 </a:t>
            </a:r>
            <a:r>
              <a:rPr lang="ro-RO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poate fi accesat la adresa: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1"/>
              </a:rPr>
              <a:t>https://www.edu.ro/OMEC_4350_2025_planuri_cadru_liceu_frecventa_zi</a:t>
            </a: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79388" y="563562"/>
            <a:ext cx="8785225" cy="6105797"/>
          </a:xfrm>
        </p:spPr>
        <p:txBody>
          <a:bodyPr/>
          <a:lstStyle/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ROFUIP- art. 60-63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Consiliere si dezvoltare personală/Consiliere și orientare</a:t>
            </a:r>
            <a:endParaRPr lang="en-US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Activități/Proiecte și programe educative </a:t>
            </a:r>
            <a:endParaRPr lang="en-US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 eaLnBrk="1" hangingPunct="1">
              <a:lnSpc>
                <a:spcPct val="80000"/>
              </a:lnSpc>
              <a:buNone/>
            </a:pPr>
            <a:r>
              <a:rPr lang="en-US" altLang="ro-RO" sz="2000" b="1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-  </a:t>
            </a:r>
            <a:r>
              <a:rPr lang="ro-RO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C.A.E.</a:t>
            </a: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altLang="ro-RO" sz="20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nivelul</a:t>
            </a: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20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scolii</a:t>
            </a: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o-RO" sz="20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judetean</a:t>
            </a: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 </a:t>
            </a: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</a:t>
            </a:r>
            <a:endParaRPr lang="ro-RO" altLang="ro-RO" sz="2000" dirty="0">
              <a:solidFill>
                <a:srgbClr val="3C23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9920" lvl="2" indent="0" eaLnBrk="1" hangingPunct="1">
              <a:lnSpc>
                <a:spcPct val="80000"/>
              </a:lnSpc>
              <a:buNone/>
            </a:pPr>
            <a:r>
              <a:rPr lang="en-US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ro-RO" altLang="ro-RO" sz="20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Zile tematice/Activități educative </a:t>
            </a:r>
            <a:endParaRPr lang="ro-RO" altLang="ro-RO" sz="2000" dirty="0">
              <a:solidFill>
                <a:srgbClr val="3C23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Programul Școala altfel/ Săptămâna verde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it-IT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Proiecte si  programe educative </a:t>
            </a: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de prevenție și  intervenție </a:t>
            </a:r>
            <a:r>
              <a:rPr lang="it-IT" altLang="ro-RO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prevenirea violenței, bullying, prevenirea absenteismului și</a:t>
            </a:r>
            <a:r>
              <a:rPr lang="it-IT" altLang="ro-RO" dirty="0">
                <a:latin typeface="Arial" panose="020B0604020202020204" pitchFamily="34" charset="0"/>
                <a:cs typeface="Arial" panose="020B0604020202020204" pitchFamily="34" charset="0"/>
              </a:rPr>
              <a:t> abandonului şcolar, prevenirea delicvenţei juvenile, a consumului de droguri, a traficului de persoane etc.)</a:t>
            </a:r>
            <a:endParaRPr lang="ro-RO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Monitorizarea cazurilor de violență, bullying, abandon, absenteism</a:t>
            </a:r>
            <a:endParaRPr lang="en-US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en-US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Parteneriate</a:t>
            </a: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- cu unități de învățământ, ONG-uri, etc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Noile Educații: educație pentru sănătate, educație pentru mediu, educație juridică, educație antreprenorială, educație rutieră, educația interculturală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Activități de timp liber- excursii, drumeții, tabere, școli de vară</a:t>
            </a:r>
            <a:endParaRPr lang="en-US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r>
              <a:rPr lang="en-US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Oferta</a:t>
            </a:r>
            <a:r>
              <a:rPr lang="en-US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formare</a:t>
            </a:r>
            <a:r>
              <a:rPr lang="en-US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consiliere</a:t>
            </a:r>
            <a:r>
              <a:rPr lang="en-US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și orientare/ domenii educative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80000"/>
              </a:lnSpc>
            </a:pPr>
            <a:endParaRPr lang="ro-RO" altLang="ro-RO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692150" indent="-609600" eaLnBrk="1" hangingPunct="1">
              <a:lnSpc>
                <a:spcPct val="70000"/>
              </a:lnSpc>
            </a:pPr>
            <a:endParaRPr lang="ro-RO" altLang="ro-RO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179388" y="125413"/>
            <a:ext cx="89646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82550" eaLnBrk="1" hangingPunct="1">
              <a:lnSpc>
                <a:spcPct val="80000"/>
              </a:lnSpc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o-RO" sz="2400" b="1" dirty="0">
                <a:solidFill>
                  <a:srgbClr val="002060"/>
                </a:solidFill>
                <a:cs typeface="Arial" panose="020B0604020202020204" pitchFamily="34" charset="0"/>
              </a:rPr>
              <a:t>DOMENII DE ACTIVITATE - </a:t>
            </a:r>
            <a:r>
              <a:rPr lang="pt-BR" sz="2400" b="1" cap="all" dirty="0">
                <a:solidFill>
                  <a:srgbClr val="002060"/>
                </a:solidFill>
                <a:cs typeface="Arial" panose="020B0604020202020204" pitchFamily="34" charset="0"/>
              </a:rPr>
              <a:t>consilier educativ</a:t>
            </a:r>
            <a:endParaRPr lang="en-US" sz="2400" b="1" cap="all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0" y="441325"/>
            <a:ext cx="9144000" cy="5975350"/>
          </a:xfrm>
        </p:spPr>
        <p:txBody>
          <a:bodyPr/>
          <a:lstStyle/>
          <a:p>
            <a:pPr marL="368300" indent="-285750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cv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Fişa postului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Plan managerial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propriu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Baza de date: - legislație, regulamente, adrese proiecte educative naţionale, planuri cadru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programe şcolare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orientare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consiliere</a:t>
            </a: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, ghiduri şi materiale auxiliare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lanul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anual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activităţii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educative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extraşcolare</a:t>
            </a:r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  <a:r>
              <a:rPr lang="en-US" altLang="ro-RO" sz="18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alendarul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activitatii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educative la </a:t>
            </a:r>
            <a:r>
              <a:rPr lang="en-US" altLang="ro-RO" sz="18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nivelul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scolii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o-RO" sz="1800" dirty="0" err="1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judetean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 </a:t>
            </a:r>
            <a:r>
              <a:rPr lang="en-US" altLang="ro-RO" sz="1800" dirty="0">
                <a:solidFill>
                  <a:srgbClr val="3C23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</a:t>
            </a:r>
            <a:endParaRPr lang="ro-RO" altLang="ro-RO" sz="1800" dirty="0">
              <a:solidFill>
                <a:srgbClr val="3C23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Proiecte și programe educative derulate- inclusiv programul Scoala altfel/Săptămâna verde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Materiale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care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reflecta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activitatile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inclusiv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poze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proces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verbal/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fisa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activitate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t-IT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7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Rezultate deosebite ale elevilor şi cadrelor didactice obţinute la concursuri, festivaluri etc.; 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it-IT" altLang="ro-RO" sz="1800" b="1" dirty="0">
                <a:latin typeface="Arial" panose="020B0604020202020204" pitchFamily="34" charset="0"/>
                <a:cs typeface="Arial" panose="020B0604020202020204" pitchFamily="34" charset="0"/>
              </a:rPr>
              <a:t>Proiecte si  programe educative </a:t>
            </a:r>
            <a:r>
              <a:rPr lang="ro-RO" altLang="ro-RO" sz="1800" b="1" dirty="0">
                <a:latin typeface="Arial" panose="020B0604020202020204" pitchFamily="34" charset="0"/>
                <a:cs typeface="Arial" panose="020B0604020202020204" pitchFamily="34" charset="0"/>
              </a:rPr>
              <a:t>de prevenție și intervenție</a:t>
            </a:r>
            <a:r>
              <a:rPr lang="it-IT" altLang="ro-RO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(planul de acţiune privind violenţa în şcoală, stoparea abandonului şcolar, prevenirea delicvenţei juvenile, a consumului de droguri, a traficului de persoane etc.)</a:t>
            </a:r>
            <a:endParaRPr lang="en-US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Parteneriate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Oferta curriculară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opţionale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educaţie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ptr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sănătate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educaţie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ptr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cetăţenie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1800" dirty="0" err="1">
                <a:latin typeface="Arial" panose="020B0604020202020204" pitchFamily="34" charset="0"/>
                <a:cs typeface="Arial" panose="020B0604020202020204" pitchFamily="34" charset="0"/>
              </a:rPr>
              <a:t>democratică</a:t>
            </a: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, educație ecologică</a:t>
            </a:r>
            <a:r>
              <a:rPr lang="en-US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odalităţi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monitorizare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evaluare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activităţii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educative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extraşcolare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ăsuri de optimizare a ofertei educaţionale extraşcolare;</a:t>
            </a:r>
            <a:endParaRPr 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apoarte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activitate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anuale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Consiliul elevilor/Consiliul părinților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8300" indent="-285750" algn="just" eaLnBrk="1" hangingPunct="1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o-RO" altLang="ro-RO" sz="1800" dirty="0">
                <a:latin typeface="Arial" panose="020B0604020202020204" pitchFamily="34" charset="0"/>
                <a:cs typeface="Arial" panose="020B0604020202020204" pitchFamily="34" charset="0"/>
              </a:rPr>
              <a:t>Activități de formare –consiliere și orientare/ domenii educative</a:t>
            </a:r>
            <a:endParaRPr lang="ro-RO" alt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2150" indent="-609600" eaLnBrk="1" hangingPunct="1">
              <a:lnSpc>
                <a:spcPct val="70000"/>
              </a:lnSpc>
            </a:pPr>
            <a:endParaRPr lang="ro-RO" altLang="ro-RO" sz="18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323850" y="125413"/>
            <a:ext cx="8496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2550" eaLnBrk="1" hangingPunct="1">
              <a:lnSpc>
                <a:spcPct val="80000"/>
              </a:lnSpc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pt-B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b="1" cap="all" dirty="0">
                <a:solidFill>
                  <a:srgbClr val="002060"/>
                </a:solidFill>
                <a:cs typeface="Arial" panose="020B0604020202020204" pitchFamily="34" charset="0"/>
              </a:rPr>
              <a:t>Documentele</a:t>
            </a:r>
            <a:r>
              <a:rPr lang="pt-BR" sz="28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consilierului educativ</a:t>
            </a:r>
            <a:endParaRPr lang="en-US" sz="2800" b="1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685800"/>
            <a:ext cx="7687766" cy="5020056"/>
          </a:xfrm>
        </p:spPr>
        <p:txBody>
          <a:bodyPr/>
          <a:lstStyle/>
          <a:p>
            <a:pPr algn="just"/>
            <a:r>
              <a:rPr lang="ro-RO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5726/2024 </a:t>
            </a:r>
            <a:r>
              <a:rPr lang="ro-RO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privind aprobarea R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OFUIP:</a:t>
            </a:r>
            <a:endParaRPr lang="ro-RO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o-RO" b="1" u="sng" dirty="0">
                <a:latin typeface="Arial" panose="020B0604020202020204" pitchFamily="34" charset="0"/>
                <a:cs typeface="Arial" panose="020B0604020202020204" pitchFamily="34" charset="0"/>
              </a:rPr>
              <a:t>Capitolul II Responsabilități ale personalului didactic în unitatea de învățământ</a:t>
            </a:r>
            <a:endParaRPr lang="ro-RO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Secţiunea</a:t>
            </a:r>
            <a:r>
              <a:rPr lang="ro-RO" b="1" dirty="0">
                <a:latin typeface="Arial" panose="020B0604020202020204" pitchFamily="34" charset="0"/>
                <a:cs typeface="Arial" panose="020B0604020202020204" pitchFamily="34" charset="0"/>
              </a:rPr>
              <a:t> 1 Coordonatorul pentru proiecte și programe educative școlare și extrașcolare si coordonatorul pentru proiecte educaționale europene</a:t>
            </a:r>
            <a:endParaRPr 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Articolul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61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din ROFUIP (2) Portofoliul coordonatorului pentru proiecte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programe educative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extraşcolare</a:t>
            </a:r>
            <a:endParaRPr lang="ro-RO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(3) Portofoliul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menţionat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la alin. (2) poate fi realizat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stocat </a:t>
            </a:r>
            <a:r>
              <a:rPr lang="ro-RO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en-US" dirty="0">
                <a:latin typeface="Arial" panose="020B0604020202020204" pitchFamily="34" charset="0"/>
                <a:cs typeface="Arial" panose="020B0604020202020204" pitchFamily="34" charset="0"/>
              </a:rPr>
              <a:t> în format electronic</a:t>
            </a:r>
            <a:endParaRPr lang="ro-RO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179512" y="885033"/>
            <a:ext cx="8948613" cy="6095206"/>
          </a:xfrm>
        </p:spPr>
        <p:txBody>
          <a:bodyPr rtlCol="0">
            <a:normAutofit/>
          </a:bodyPr>
          <a:lstStyle/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Componenţa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comisiei</a:t>
            </a:r>
            <a:endParaRPr lang="ro-RO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Orar</a:t>
            </a:r>
            <a:r>
              <a:rPr lang="en-US" altLang="ro-RO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</a:t>
            </a:r>
            <a:r>
              <a:rPr lang="en-US" altLang="ro-RO" dirty="0" err="1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dirigenţie</a:t>
            </a:r>
            <a:endParaRPr lang="ro-RO" altLang="ro-RO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Graficul inspecţiei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orele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dirigenţie</a:t>
            </a:r>
            <a:endParaRPr lang="ro-RO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ormarea continuă 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dirigintilor</a:t>
            </a:r>
            <a:endParaRPr lang="en-US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activităţilor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educative din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anterioară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stabilirea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nevoilor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educaţionale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următoare</a:t>
            </a:r>
            <a:endParaRPr lang="en-US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Programul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comisiei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cuprindă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activităţi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periodice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cât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posibil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realizate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activităţi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practice, inter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asistenţe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ore,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dezbaterea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unor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educative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şcolii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propuneri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concrete de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soluţii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etc.) +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materialele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dovedesc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s-a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tinut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activitatea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respectiva</a:t>
            </a:r>
            <a:endParaRPr lang="en-US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roiecte de lecţii, planificări didactice pe clase/cer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o-RO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Referate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didactice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procese-verbale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şedinţelor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comisiei</a:t>
            </a:r>
            <a:endParaRPr lang="en-US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Programul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activitatilor</a:t>
            </a:r>
            <a:r>
              <a:rPr lang="en-US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educative/</a:t>
            </a:r>
            <a:r>
              <a:rPr lang="en-US" altLang="ro-RO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/unitate scolara</a:t>
            </a:r>
            <a:endParaRPr lang="it-IT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it-IT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it-IT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(absenteism, abandon scolar, disciplina, participarea la concursuri </a:t>
            </a:r>
            <a:r>
              <a:rPr lang="ro-RO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it-IT" altLang="ro-RO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rezultatele, optionale- orele de educatie pentru sanatate, educatia ecologica,, cercuri cu elevii)</a:t>
            </a:r>
            <a:endParaRPr lang="en-US" altLang="ro-RO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»"/>
              <a:defRPr/>
            </a:pPr>
            <a:r>
              <a:rPr lang="ro-RO" altLang="en-US" dirty="0">
                <a:solidFill>
                  <a:srgbClr val="002060"/>
                </a:solidFill>
                <a:cs typeface="Arial" panose="020B0604020202020204" pitchFamily="34" charset="0"/>
              </a:rPr>
              <a:t>A se consulta Adresa ISJ SJ - Precizari_privind_functia_de_diriginte</a:t>
            </a:r>
            <a:endParaRPr lang="ro-RO" altLang="en-US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altLang="ro-RO" dirty="0">
              <a:latin typeface="Arial Narrow" panose="020B0606020202030204" pitchFamily="34" charset="0"/>
            </a:endParaRP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1043608" y="103982"/>
            <a:ext cx="7632700" cy="85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282575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600"/>
              </a:spcBef>
              <a:buClr>
                <a:srgbClr val="3891A7"/>
              </a:buClr>
              <a:buSzPct val="80000"/>
              <a:buNone/>
            </a:pPr>
            <a:r>
              <a:rPr lang="ro-RO" altLang="ro-RO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Comisia </a:t>
            </a:r>
            <a:r>
              <a:rPr lang="en-US" altLang="ro-RO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ro-RO" altLang="ro-RO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curriculum- </a:t>
            </a:r>
            <a:endParaRPr lang="ro-RO" altLang="ro-RO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  <a:spcBef>
                <a:spcPts val="600"/>
              </a:spcBef>
              <a:buClr>
                <a:srgbClr val="3891A7"/>
              </a:buClr>
              <a:buSzPct val="80000"/>
              <a:buNone/>
            </a:pPr>
            <a:r>
              <a:rPr lang="ro-RO"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 curriculară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Consiliere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orientare</a:t>
            </a:r>
            <a:endParaRPr lang="ro-RO" altLang="ro-RO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611188" y="404813"/>
            <a:ext cx="8250237" cy="57610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ro-RO" b="1" dirty="0">
                <a:cs typeface="Arial" panose="020B0604020202020204" pitchFamily="34" charset="0"/>
              </a:rPr>
              <a:t>CONSILIUL ELEVILOR – </a:t>
            </a:r>
            <a:r>
              <a:rPr lang="ro-RO" altLang="ro-RO" b="1" dirty="0">
                <a:cs typeface="Arial" panose="020B0604020202020204" pitchFamily="34" charset="0"/>
              </a:rPr>
              <a:t>art 31-40 din Statul Elevului</a:t>
            </a:r>
            <a:endParaRPr lang="en-US" altLang="ro-RO" b="1" dirty="0">
              <a:cs typeface="Arial" panose="020B0604020202020204" pitchFamily="34" charset="0"/>
            </a:endParaRPr>
          </a:p>
          <a:p>
            <a:pPr eaLnBrk="1" hangingPunct="1"/>
            <a:r>
              <a:rPr lang="ro-RO" altLang="ro-RO" dirty="0">
                <a:solidFill>
                  <a:srgbClr val="39302B"/>
                </a:solidFill>
              </a:rPr>
              <a:t>Alegerea reprezentantului elevilor in Consiliul de administratie - septembrie</a:t>
            </a:r>
            <a:endParaRPr lang="ro-RO" altLang="ro-RO" dirty="0">
              <a:solidFill>
                <a:srgbClr val="39302B"/>
              </a:solidFill>
            </a:endParaRPr>
          </a:p>
          <a:p>
            <a:pPr eaLnBrk="1" hangingPunct="1"/>
            <a:r>
              <a:rPr lang="ro-RO" altLang="ro-RO" dirty="0">
                <a:solidFill>
                  <a:srgbClr val="39302B"/>
                </a:solidFill>
              </a:rPr>
              <a:t>Alegeri consiliul elevilor pe școală/județ</a:t>
            </a:r>
            <a:endParaRPr lang="ro-RO" altLang="ro-RO" dirty="0">
              <a:solidFill>
                <a:srgbClr val="39302B"/>
              </a:solidFill>
            </a:endParaRPr>
          </a:p>
          <a:p>
            <a:pPr eaLnBrk="1" hangingPunct="1">
              <a:buFontTx/>
              <a:buChar char="-"/>
            </a:pPr>
            <a:endParaRPr lang="ro-RO" altLang="ro-RO" dirty="0">
              <a:solidFill>
                <a:srgbClr val="39302B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ro-RO" b="1" dirty="0">
                <a:cs typeface="Arial" panose="020B0604020202020204" pitchFamily="34" charset="0"/>
              </a:rPr>
              <a:t>CONSILIUL PARINTILOR </a:t>
            </a:r>
            <a:r>
              <a:rPr lang="ro-RO" altLang="ro-RO" b="1" dirty="0">
                <a:cs typeface="Arial" panose="020B0604020202020204" pitchFamily="34" charset="0"/>
              </a:rPr>
              <a:t>– art. 162-169 din ROFUIP</a:t>
            </a:r>
            <a:endParaRPr lang="en-US" altLang="ro-RO" b="1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ro-RO" dirty="0" err="1">
                <a:cs typeface="Arial" panose="020B0604020202020204" pitchFamily="34" charset="0"/>
              </a:rPr>
              <a:t>Comitetul</a:t>
            </a:r>
            <a:r>
              <a:rPr lang="en-US" altLang="ro-RO" dirty="0">
                <a:cs typeface="Arial" panose="020B0604020202020204" pitchFamily="34" charset="0"/>
              </a:rPr>
              <a:t> de </a:t>
            </a:r>
            <a:r>
              <a:rPr lang="en-US" altLang="ro-RO" dirty="0" err="1">
                <a:cs typeface="Arial" panose="020B0604020202020204" pitchFamily="34" charset="0"/>
              </a:rPr>
              <a:t>părinţi</a:t>
            </a:r>
            <a:r>
              <a:rPr lang="en-US" altLang="ro-RO" dirty="0">
                <a:cs typeface="Arial" panose="020B0604020202020204" pitchFamily="34" charset="0"/>
              </a:rPr>
              <a:t> al </a:t>
            </a:r>
            <a:r>
              <a:rPr lang="en-US" altLang="ro-RO" dirty="0" err="1">
                <a:cs typeface="Arial" panose="020B0604020202020204" pitchFamily="34" charset="0"/>
              </a:rPr>
              <a:t>unităţii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şcolare</a:t>
            </a:r>
            <a:r>
              <a:rPr lang="en-US" altLang="ro-RO" dirty="0">
                <a:cs typeface="Arial" panose="020B0604020202020204" pitchFamily="34" charset="0"/>
              </a:rPr>
              <a:t>, </a:t>
            </a:r>
            <a:r>
              <a:rPr lang="en-US" altLang="ro-RO" dirty="0" err="1">
                <a:cs typeface="Arial" panose="020B0604020202020204" pitchFamily="34" charset="0"/>
              </a:rPr>
              <a:t>responsabilităţi</a:t>
            </a:r>
            <a:endParaRPr lang="en-US" altLang="ro-RO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ro-RO" dirty="0" err="1">
                <a:cs typeface="Arial" panose="020B0604020202020204" pitchFamily="34" charset="0"/>
              </a:rPr>
              <a:t>Graficul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întâlnirilor</a:t>
            </a:r>
            <a:r>
              <a:rPr lang="en-US" altLang="ro-RO" dirty="0">
                <a:cs typeface="Arial" panose="020B0604020202020204" pitchFamily="34" charset="0"/>
              </a:rPr>
              <a:t> cu </a:t>
            </a:r>
            <a:r>
              <a:rPr lang="en-US" altLang="ro-RO" dirty="0" err="1">
                <a:cs typeface="Arial" panose="020B0604020202020204" pitchFamily="34" charset="0"/>
              </a:rPr>
              <a:t>părinţii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şi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tematica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abordată</a:t>
            </a:r>
            <a:endParaRPr lang="en-US" altLang="ro-RO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ro-RO" dirty="0" err="1">
                <a:cs typeface="Arial" panose="020B0604020202020204" pitchFamily="34" charset="0"/>
              </a:rPr>
              <a:t>Procese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verbale</a:t>
            </a:r>
            <a:r>
              <a:rPr lang="en-US" altLang="ro-RO" dirty="0">
                <a:cs typeface="Arial" panose="020B0604020202020204" pitchFamily="34" charset="0"/>
              </a:rPr>
              <a:t> ale </a:t>
            </a:r>
            <a:r>
              <a:rPr lang="en-US" altLang="ro-RO" dirty="0" err="1">
                <a:cs typeface="Arial" panose="020B0604020202020204" pitchFamily="34" charset="0"/>
              </a:rPr>
              <a:t>întâlnirilor</a:t>
            </a:r>
            <a:r>
              <a:rPr lang="en-US" altLang="ro-RO" dirty="0">
                <a:cs typeface="Arial" panose="020B0604020202020204" pitchFamily="34" charset="0"/>
              </a:rPr>
              <a:t> cu </a:t>
            </a:r>
            <a:r>
              <a:rPr lang="en-US" altLang="ro-RO" dirty="0" err="1">
                <a:cs typeface="Arial" panose="020B0604020202020204" pitchFamily="34" charset="0"/>
              </a:rPr>
              <a:t>părinţii</a:t>
            </a:r>
            <a:endParaRPr lang="en-US" altLang="ro-RO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ro-RO" dirty="0" err="1">
                <a:cs typeface="Arial" panose="020B0604020202020204" pitchFamily="34" charset="0"/>
              </a:rPr>
              <a:t>Corespondenţa</a:t>
            </a:r>
            <a:r>
              <a:rPr lang="en-US" altLang="ro-RO" dirty="0">
                <a:cs typeface="Arial" panose="020B0604020202020204" pitchFamily="34" charset="0"/>
              </a:rPr>
              <a:t> cu </a:t>
            </a:r>
            <a:r>
              <a:rPr lang="en-US" altLang="ro-RO" dirty="0" err="1">
                <a:cs typeface="Arial" panose="020B0604020202020204" pitchFamily="34" charset="0"/>
              </a:rPr>
              <a:t>părinţii</a:t>
            </a:r>
            <a:endParaRPr lang="en-US" altLang="ro-RO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ro-RO" dirty="0" err="1">
                <a:cs typeface="Arial" panose="020B0604020202020204" pitchFamily="34" charset="0"/>
              </a:rPr>
              <a:t>Materiale</a:t>
            </a:r>
            <a:r>
              <a:rPr lang="en-US" altLang="ro-RO" dirty="0">
                <a:cs typeface="Arial" panose="020B0604020202020204" pitchFamily="34" charset="0"/>
              </a:rPr>
              <a:t> informative </a:t>
            </a:r>
            <a:r>
              <a:rPr lang="en-US" altLang="ro-RO" dirty="0" err="1">
                <a:cs typeface="Arial" panose="020B0604020202020204" pitchFamily="34" charset="0"/>
              </a:rPr>
              <a:t>pentru</a:t>
            </a:r>
            <a:r>
              <a:rPr lang="en-US" altLang="ro-RO" dirty="0">
                <a:cs typeface="Arial" panose="020B0604020202020204" pitchFamily="34" charset="0"/>
              </a:rPr>
              <a:t> </a:t>
            </a:r>
            <a:r>
              <a:rPr lang="en-US" altLang="ro-RO" dirty="0" err="1">
                <a:cs typeface="Arial" panose="020B0604020202020204" pitchFamily="34" charset="0"/>
              </a:rPr>
              <a:t>părinţi</a:t>
            </a:r>
            <a:endParaRPr lang="en-US" altLang="ro-RO" dirty="0">
              <a:cs typeface="Arial" panose="020B0604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8101013" y="6381750"/>
            <a:ext cx="649287" cy="215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0</TotalTime>
  <Words>19909</Words>
  <Application>WPS Presentation</Application>
  <PresentationFormat>On-screen Show (4:3)</PresentationFormat>
  <Paragraphs>314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SimSun</vt:lpstr>
      <vt:lpstr>Wingdings</vt:lpstr>
      <vt:lpstr>Georgia</vt:lpstr>
      <vt:lpstr>Wingdings 3</vt:lpstr>
      <vt:lpstr>Arial</vt:lpstr>
      <vt:lpstr>Arial Black</vt:lpstr>
      <vt:lpstr>Trebuchet MS</vt:lpstr>
      <vt:lpstr>Arial Narrow</vt:lpstr>
      <vt:lpstr>Times New Roman</vt:lpstr>
      <vt:lpstr>Wingdings 2</vt:lpstr>
      <vt:lpstr>Calibri</vt:lpstr>
      <vt:lpstr>Microsoft YaHei</vt:lpstr>
      <vt:lpstr>Arial Unicode MS</vt:lpstr>
      <vt:lpstr>Times New Roman</vt:lpstr>
      <vt:lpstr>Calibri</vt:lpstr>
      <vt:lpstr>Symbol</vt:lpstr>
      <vt:lpstr>Segoe Script</vt:lpstr>
      <vt:lpstr>Wingdings 2</vt:lpstr>
      <vt:lpstr>Century Gothic</vt:lpstr>
      <vt:lpstr>Wood Type</vt:lpstr>
      <vt:lpstr>Wisp</vt:lpstr>
      <vt:lpstr>PowerPoint 演示文稿</vt:lpstr>
      <vt:lpstr>CONSFATUIRI CONSILIERI EDUCATIVI </vt:lpstr>
      <vt:lpstr>PowerPoint 演示文稿</vt:lpstr>
      <vt:lpstr>Documente recente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CONSILIERE și ORIENTARE/ DEZVOLTARE PERSONALĂ:</vt:lpstr>
      <vt:lpstr>PowerPoint 演示文稿</vt:lpstr>
      <vt:lpstr>Profesorul diriginte</vt:lpstr>
      <vt:lpstr>PowerPoint 演示文稿</vt:lpstr>
      <vt:lpstr>PowerPoint 演示文稿</vt:lpstr>
      <vt:lpstr>Coordonatorul pentru proiecte şi programe educative şcolare şi extraşcolare</vt:lpstr>
      <vt:lpstr>Concursuri naționale  </vt:lpstr>
      <vt:lpstr>Proiecte, parteneriate, activități extrașcolare </vt:lpstr>
      <vt:lpstr>AVIZE activități extrașcolare</vt:lpstr>
      <vt:lpstr>Calendarul activităților extrașcolare</vt:lpstr>
      <vt:lpstr>PROGRAME  EDUCATIVE :</vt:lpstr>
      <vt:lpstr>Programul ”Școala altfel” – 6479/2023  </vt:lpstr>
      <vt:lpstr>PowerPoint 演示文稿</vt:lpstr>
      <vt:lpstr>CPEV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User</dc:creator>
  <cp:lastModifiedBy>eXORIA 3100</cp:lastModifiedBy>
  <cp:revision>359</cp:revision>
  <dcterms:created xsi:type="dcterms:W3CDTF">2010-09-16T12:45:00Z</dcterms:created>
  <dcterms:modified xsi:type="dcterms:W3CDTF">2025-09-29T05:56:49Z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31675B7194A840D990FB06882B543183_13</vt:lpwstr>
  </property>
  <property fmtid="{D5CDD505-2E9C-101B-9397-08002B2CF9AE}" pid="3" name="KSOProductBuildVer">
    <vt:lpwstr>1033-12.2.0.22549</vt:lpwstr>
  </property>
  <property fmtid="{D5CDD505-2E9C-101B-9397-08002B2CF9AE}" pid="4" name="MSIP_Label_5b58b62f-6f94-46bd-8089-18e64b0a9abb_Enabled">
    <vt:lpwstr>true</vt:lpwstr>
  </property>
  <property fmtid="{D5CDD505-2E9C-101B-9397-08002B2CF9AE}" pid="5" name="MSIP_Label_5b58b62f-6f94-46bd-8089-18e64b0a9abb_SetDate">
    <vt:lpwstr>2025-09-25T07:13:30Z</vt:lpwstr>
  </property>
  <property fmtid="{D5CDD505-2E9C-101B-9397-08002B2CF9AE}" pid="6" name="MSIP_Label_5b58b62f-6f94-46bd-8089-18e64b0a9abb_Method">
    <vt:lpwstr>Standard</vt:lpwstr>
  </property>
  <property fmtid="{D5CDD505-2E9C-101B-9397-08002B2CF9AE}" pid="7" name="MSIP_Label_5b58b62f-6f94-46bd-8089-18e64b0a9abb_Name">
    <vt:lpwstr>defa4170-0d19-0005-0004-bc88714345d2</vt:lpwstr>
  </property>
  <property fmtid="{D5CDD505-2E9C-101B-9397-08002B2CF9AE}" pid="8" name="MSIP_Label_5b58b62f-6f94-46bd-8089-18e64b0a9abb_SiteId">
    <vt:lpwstr>a6eb79fa-c4a9-4cce-818d-b85274d15305</vt:lpwstr>
  </property>
  <property fmtid="{D5CDD505-2E9C-101B-9397-08002B2CF9AE}" pid="9" name="MSIP_Label_5b58b62f-6f94-46bd-8089-18e64b0a9abb_ActionId">
    <vt:lpwstr>89875223-04dd-48ac-a2bb-db2945860723</vt:lpwstr>
  </property>
  <property fmtid="{D5CDD505-2E9C-101B-9397-08002B2CF9AE}" pid="10" name="MSIP_Label_5b58b62f-6f94-46bd-8089-18e64b0a9abb_ContentBits">
    <vt:lpwstr>0</vt:lpwstr>
  </property>
  <property fmtid="{D5CDD505-2E9C-101B-9397-08002B2CF9AE}" pid="11" name="MSIP_Label_5b58b62f-6f94-46bd-8089-18e64b0a9abb_Tag">
    <vt:lpwstr>10, 3, 0, 1</vt:lpwstr>
  </property>
</Properties>
</file>